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48" r:id="rId1"/>
    <p:sldMasterId id="2147483684" r:id="rId2"/>
  </p:sldMasterIdLst>
  <p:notesMasterIdLst>
    <p:notesMasterId r:id="rId99"/>
  </p:notesMasterIdLst>
  <p:sldIdLst>
    <p:sldId id="566" r:id="rId3"/>
    <p:sldId id="636" r:id="rId4"/>
    <p:sldId id="637" r:id="rId5"/>
    <p:sldId id="514" r:id="rId6"/>
    <p:sldId id="526" r:id="rId7"/>
    <p:sldId id="552" r:id="rId8"/>
    <p:sldId id="556" r:id="rId9"/>
    <p:sldId id="261" r:id="rId10"/>
    <p:sldId id="404" r:id="rId11"/>
    <p:sldId id="489" r:id="rId12"/>
    <p:sldId id="564" r:id="rId13"/>
    <p:sldId id="563" r:id="rId14"/>
    <p:sldId id="565" r:id="rId15"/>
    <p:sldId id="407" r:id="rId16"/>
    <p:sldId id="490" r:id="rId17"/>
    <p:sldId id="485" r:id="rId18"/>
    <p:sldId id="410" r:id="rId19"/>
    <p:sldId id="408" r:id="rId20"/>
    <p:sldId id="517" r:id="rId21"/>
    <p:sldId id="491" r:id="rId22"/>
    <p:sldId id="495" r:id="rId23"/>
    <p:sldId id="562" r:id="rId24"/>
    <p:sldId id="518" r:id="rId25"/>
    <p:sldId id="567" r:id="rId26"/>
    <p:sldId id="497" r:id="rId27"/>
    <p:sldId id="498" r:id="rId28"/>
    <p:sldId id="420" r:id="rId29"/>
    <p:sldId id="519" r:id="rId30"/>
    <p:sldId id="520" r:id="rId31"/>
    <p:sldId id="422" r:id="rId32"/>
    <p:sldId id="424" r:id="rId33"/>
    <p:sldId id="427" r:id="rId34"/>
    <p:sldId id="428" r:id="rId35"/>
    <p:sldId id="492" r:id="rId36"/>
    <p:sldId id="522" r:id="rId37"/>
    <p:sldId id="493" r:id="rId38"/>
    <p:sldId id="494" r:id="rId39"/>
    <p:sldId id="523" r:id="rId40"/>
    <p:sldId id="622" r:id="rId41"/>
    <p:sldId id="429" r:id="rId42"/>
    <p:sldId id="430" r:id="rId43"/>
    <p:sldId id="568" r:id="rId44"/>
    <p:sldId id="569" r:id="rId45"/>
    <p:sldId id="570" r:id="rId46"/>
    <p:sldId id="571" r:id="rId47"/>
    <p:sldId id="572" r:id="rId48"/>
    <p:sldId id="573" r:id="rId49"/>
    <p:sldId id="574" r:id="rId50"/>
    <p:sldId id="575" r:id="rId51"/>
    <p:sldId id="576" r:id="rId52"/>
    <p:sldId id="577" r:id="rId53"/>
    <p:sldId id="578" r:id="rId54"/>
    <p:sldId id="579" r:id="rId55"/>
    <p:sldId id="580" r:id="rId56"/>
    <p:sldId id="581" r:id="rId57"/>
    <p:sldId id="582" r:id="rId58"/>
    <p:sldId id="583" r:id="rId59"/>
    <p:sldId id="584" r:id="rId60"/>
    <p:sldId id="585" r:id="rId61"/>
    <p:sldId id="586" r:id="rId62"/>
    <p:sldId id="587" r:id="rId63"/>
    <p:sldId id="588" r:id="rId64"/>
    <p:sldId id="589" r:id="rId65"/>
    <p:sldId id="590" r:id="rId66"/>
    <p:sldId id="591" r:id="rId67"/>
    <p:sldId id="592" r:id="rId68"/>
    <p:sldId id="593" r:id="rId69"/>
    <p:sldId id="594" r:id="rId70"/>
    <p:sldId id="595" r:id="rId71"/>
    <p:sldId id="601" r:id="rId72"/>
    <p:sldId id="596" r:id="rId73"/>
    <p:sldId id="597" r:id="rId74"/>
    <p:sldId id="598" r:id="rId75"/>
    <p:sldId id="599" r:id="rId76"/>
    <p:sldId id="600" r:id="rId77"/>
    <p:sldId id="604" r:id="rId78"/>
    <p:sldId id="605" r:id="rId79"/>
    <p:sldId id="606" r:id="rId80"/>
    <p:sldId id="623" r:id="rId81"/>
    <p:sldId id="624" r:id="rId82"/>
    <p:sldId id="627" r:id="rId83"/>
    <p:sldId id="628" r:id="rId84"/>
    <p:sldId id="629" r:id="rId85"/>
    <p:sldId id="626" r:id="rId86"/>
    <p:sldId id="625" r:id="rId87"/>
    <p:sldId id="631" r:id="rId88"/>
    <p:sldId id="630" r:id="rId89"/>
    <p:sldId id="632" r:id="rId90"/>
    <p:sldId id="633" r:id="rId91"/>
    <p:sldId id="634" r:id="rId92"/>
    <p:sldId id="635" r:id="rId93"/>
    <p:sldId id="608" r:id="rId94"/>
    <p:sldId id="615" r:id="rId95"/>
    <p:sldId id="618" r:id="rId96"/>
    <p:sldId id="619" r:id="rId97"/>
    <p:sldId id="620" r:id="rId98"/>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0" autoAdjust="0"/>
    <p:restoredTop sz="94660"/>
  </p:normalViewPr>
  <p:slideViewPr>
    <p:cSldViewPr>
      <p:cViewPr varScale="1">
        <p:scale>
          <a:sx n="86" d="100"/>
          <a:sy n="86" d="100"/>
        </p:scale>
        <p:origin x="1382" y="5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D29DC15A-4090-4097-B794-ABA400674127}" type="datetimeFigureOut">
              <a:rPr lang="he-IL" smtClean="0"/>
              <a:pPr/>
              <a:t>ג'/חשון/תש"פ</a:t>
            </a:fld>
            <a:endParaRPr lang="he-I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8510FA5D-1FFF-4518-96EB-73C8511A8473}" type="slidenum">
              <a:rPr lang="he-IL" smtClean="0"/>
              <a:pPr/>
              <a:t>‹#›</a:t>
            </a:fld>
            <a:endParaRPr lang="he-IL"/>
          </a:p>
        </p:txBody>
      </p:sp>
    </p:spTree>
    <p:extLst>
      <p:ext uri="{BB962C8B-B14F-4D97-AF65-F5344CB8AC3E}">
        <p14:creationId xmlns:p14="http://schemas.microsoft.com/office/powerpoint/2010/main" val="69994234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pPr>
              <a:defRPr/>
            </a:pPr>
            <a:fld id="{91AD2829-0685-41A5-8D0F-226944529476}" type="slidenum">
              <a:rPr lang="ar-SA" smtClean="0"/>
              <a:pPr>
                <a:defRPr/>
              </a:pPr>
              <a:t>4</a:t>
            </a:fld>
            <a:endParaRPr lang="en-US"/>
          </a:p>
        </p:txBody>
      </p:sp>
    </p:spTree>
    <p:extLst>
      <p:ext uri="{BB962C8B-B14F-4D97-AF65-F5344CB8AC3E}">
        <p14:creationId xmlns:p14="http://schemas.microsoft.com/office/powerpoint/2010/main" val="2014488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10FA5D-1FFF-4518-96EB-73C8511A8473}" type="slidenum">
              <a:rPr lang="he-IL" smtClean="0"/>
              <a:pPr/>
              <a:t>48</a:t>
            </a:fld>
            <a:endParaRPr lang="he-IL"/>
          </a:p>
        </p:txBody>
      </p:sp>
    </p:spTree>
    <p:extLst>
      <p:ext uri="{BB962C8B-B14F-4D97-AF65-F5344CB8AC3E}">
        <p14:creationId xmlns:p14="http://schemas.microsoft.com/office/powerpoint/2010/main" val="65880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F25B65F7-EFA5-49A9-B9F6-40F4DECE6DBC}" type="slidenum">
              <a:rPr lang="en-US" smtClean="0">
                <a:solidFill>
                  <a:prstClr val="black"/>
                </a:solidFill>
              </a:rPr>
              <a:pPr/>
              <a:t>76</a:t>
            </a:fld>
            <a:endParaRPr lang="en-US">
              <a:solidFill>
                <a:prstClr val="black"/>
              </a:solidFill>
            </a:endParaRPr>
          </a:p>
        </p:txBody>
      </p:sp>
      <p:sp>
        <p:nvSpPr>
          <p:cNvPr id="44035" name="Rectangle 2"/>
          <p:cNvSpPr>
            <a:spLocks noGrp="1" noRot="1" noChangeAspect="1" noChangeArrowheads="1" noTextEdit="1"/>
          </p:cNvSpPr>
          <p:nvPr>
            <p:ph type="sldImg"/>
          </p:nvPr>
        </p:nvSpPr>
        <p:spPr>
          <a:xfrm>
            <a:off x="1144588" y="685800"/>
            <a:ext cx="4573587" cy="3430588"/>
          </a:xfrm>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lIns="86451" tIns="43227" rIns="86451" bIns="43227"/>
          <a:lstStyle/>
          <a:p>
            <a:pPr eaLnBrk="1" hangingPunct="1"/>
            <a:endParaRPr lang="he-IL"/>
          </a:p>
        </p:txBody>
      </p:sp>
    </p:spTree>
    <p:extLst>
      <p:ext uri="{BB962C8B-B14F-4D97-AF65-F5344CB8AC3E}">
        <p14:creationId xmlns:p14="http://schemas.microsoft.com/office/powerpoint/2010/main" val="2786841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F25B65F7-EFA5-49A9-B9F6-40F4DECE6DBC}" type="slidenum">
              <a:rPr lang="en-US" smtClean="0">
                <a:solidFill>
                  <a:prstClr val="black"/>
                </a:solidFill>
              </a:rPr>
              <a:pPr/>
              <a:t>77</a:t>
            </a:fld>
            <a:endParaRPr lang="en-US">
              <a:solidFill>
                <a:prstClr val="black"/>
              </a:solidFill>
            </a:endParaRPr>
          </a:p>
        </p:txBody>
      </p:sp>
      <p:sp>
        <p:nvSpPr>
          <p:cNvPr id="44035" name="Rectangle 2"/>
          <p:cNvSpPr>
            <a:spLocks noGrp="1" noRot="1" noChangeAspect="1" noChangeArrowheads="1" noTextEdit="1"/>
          </p:cNvSpPr>
          <p:nvPr>
            <p:ph type="sldImg"/>
          </p:nvPr>
        </p:nvSpPr>
        <p:spPr>
          <a:xfrm>
            <a:off x="1144588" y="685800"/>
            <a:ext cx="4573587" cy="3430588"/>
          </a:xfrm>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lIns="86451" tIns="43227" rIns="86451" bIns="43227"/>
          <a:lstStyle/>
          <a:p>
            <a:pPr eaLnBrk="1" hangingPunct="1"/>
            <a:endParaRPr lang="he-IL"/>
          </a:p>
        </p:txBody>
      </p:sp>
    </p:spTree>
    <p:extLst>
      <p:ext uri="{BB962C8B-B14F-4D97-AF65-F5344CB8AC3E}">
        <p14:creationId xmlns:p14="http://schemas.microsoft.com/office/powerpoint/2010/main" val="1826303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3968042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524428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15069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1531686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3106674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657022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2298669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a:p>
        </p:txBody>
      </p:sp>
      <p:sp>
        <p:nvSpPr>
          <p:cNvPr id="4" name="Slide Number Placeholder 3"/>
          <p:cNvSpPr>
            <a:spLocks noGrp="1"/>
          </p:cNvSpPr>
          <p:nvPr>
            <p:ph type="sldNum" sz="quarter" idx="10"/>
          </p:nvPr>
        </p:nvSpPr>
        <p:spPr/>
        <p:txBody>
          <a:bodyPr/>
          <a:lstStyle/>
          <a:p>
            <a:fld id="{8510FA5D-1FFF-4518-96EB-73C8511A8473}" type="slidenum">
              <a:rPr lang="he-IL" smtClean="0"/>
              <a:pPr/>
              <a:t>8</a:t>
            </a:fld>
            <a:endParaRPr lang="he-IL"/>
          </a:p>
        </p:txBody>
      </p:sp>
    </p:spTree>
    <p:extLst>
      <p:ext uri="{BB962C8B-B14F-4D97-AF65-F5344CB8AC3E}">
        <p14:creationId xmlns:p14="http://schemas.microsoft.com/office/powerpoint/2010/main" val="2951376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1643169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תשתית,</a:t>
            </a:r>
            <a:r>
              <a:rPr lang="he-IL" baseline="0" dirty="0"/>
              <a:t> פלטפורמה, </a:t>
            </a:r>
            <a:endParaRPr lang="en-US" dirty="0"/>
          </a:p>
        </p:txBody>
      </p:sp>
      <p:sp>
        <p:nvSpPr>
          <p:cNvPr id="4" name="מציין מיקום של מספר שקופית 3"/>
          <p:cNvSpPr>
            <a:spLocks noGrp="1"/>
          </p:cNvSpPr>
          <p:nvPr>
            <p:ph type="sldNum" sz="quarter" idx="10"/>
          </p:nvPr>
        </p:nvSpPr>
        <p:spPr/>
        <p:txBody>
          <a:bodyPr/>
          <a:lstStyle/>
          <a:p>
            <a:fld id="{7E1354CB-00EF-4ADC-AD77-CFB112414931}" type="slidenum">
              <a:rPr lang="en-US" smtClean="0"/>
              <a:t>86</a:t>
            </a:fld>
            <a:endParaRPr lang="en-US"/>
          </a:p>
        </p:txBody>
      </p:sp>
    </p:spTree>
    <p:extLst>
      <p:ext uri="{BB962C8B-B14F-4D97-AF65-F5344CB8AC3E}">
        <p14:creationId xmlns:p14="http://schemas.microsoft.com/office/powerpoint/2010/main" val="744244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659477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64452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884946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190317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147598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4A3297C6-9A6B-4A6D-839A-C97E6B73DC82}"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2316651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F25B65F7-EFA5-49A9-B9F6-40F4DECE6DBC}" type="slidenum">
              <a:rPr lang="en-US" smtClean="0">
                <a:solidFill>
                  <a:prstClr val="black"/>
                </a:solidFill>
              </a:rPr>
              <a:pPr/>
              <a:t>93</a:t>
            </a:fld>
            <a:endParaRPr lang="en-US">
              <a:solidFill>
                <a:prstClr val="black"/>
              </a:solidFill>
            </a:endParaRPr>
          </a:p>
        </p:txBody>
      </p:sp>
      <p:sp>
        <p:nvSpPr>
          <p:cNvPr id="44035" name="Rectangle 2"/>
          <p:cNvSpPr>
            <a:spLocks noGrp="1" noRot="1" noChangeAspect="1" noChangeArrowheads="1" noTextEdit="1"/>
          </p:cNvSpPr>
          <p:nvPr>
            <p:ph type="sldImg"/>
          </p:nvPr>
        </p:nvSpPr>
        <p:spPr>
          <a:xfrm>
            <a:off x="1144588" y="685800"/>
            <a:ext cx="4573587" cy="3430588"/>
          </a:xfrm>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lIns="86451" tIns="43227" rIns="86451" bIns="43227"/>
          <a:lstStyle/>
          <a:p>
            <a:pPr eaLnBrk="1" hangingPunct="1"/>
            <a:endParaRPr lang="he-IL"/>
          </a:p>
        </p:txBody>
      </p:sp>
    </p:spTree>
    <p:extLst>
      <p:ext uri="{BB962C8B-B14F-4D97-AF65-F5344CB8AC3E}">
        <p14:creationId xmlns:p14="http://schemas.microsoft.com/office/powerpoint/2010/main" val="1328371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489" y="8685849"/>
            <a:ext cx="2971908" cy="456687"/>
          </a:xfrm>
          <a:prstGeom prst="rect">
            <a:avLst/>
          </a:prstGeom>
          <a:noFill/>
          <a:ln w="9525">
            <a:noFill/>
            <a:miter lim="800000"/>
            <a:headEnd/>
            <a:tailEnd/>
          </a:ln>
        </p:spPr>
        <p:txBody>
          <a:bodyPr lIns="87582" tIns="43791" rIns="87582" bIns="43791" anchor="b"/>
          <a:lstStyle/>
          <a:p>
            <a:fld id="{816DC73B-CE9C-4F52-AE2C-1C31443EABCC}" type="slidenum">
              <a:rPr lang="he-IL" sz="1100" smtClean="0">
                <a:solidFill>
                  <a:prstClr val="black"/>
                </a:solidFill>
              </a:rPr>
              <a:pPr/>
              <a:t>94</a:t>
            </a:fld>
            <a:endParaRPr lang="en-US" sz="1100" dirty="0">
              <a:solidFill>
                <a:prstClr val="black"/>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he-IL">
              <a:latin typeface="Arial" pitchFamily="34" charset="0"/>
            </a:endParaRPr>
          </a:p>
        </p:txBody>
      </p:sp>
    </p:spTree>
    <p:extLst>
      <p:ext uri="{BB962C8B-B14F-4D97-AF65-F5344CB8AC3E}">
        <p14:creationId xmlns:p14="http://schemas.microsoft.com/office/powerpoint/2010/main" val="414618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4021165" y="9721817"/>
            <a:ext cx="3076475" cy="511157"/>
          </a:xfrm>
          <a:prstGeom prst="rect">
            <a:avLst/>
          </a:prstGeom>
          <a:noFill/>
          <a:ln w="9525">
            <a:noFill/>
            <a:miter lim="800000"/>
            <a:headEnd/>
            <a:tailEnd/>
          </a:ln>
        </p:spPr>
        <p:txBody>
          <a:bodyPr lIns="94878" tIns="47439" rIns="94878" bIns="47439" anchor="b"/>
          <a:lstStyle/>
          <a:p>
            <a:pPr rtl="0" fontAlgn="base">
              <a:spcBef>
                <a:spcPct val="0"/>
              </a:spcBef>
              <a:spcAft>
                <a:spcPct val="0"/>
              </a:spcAft>
            </a:pPr>
            <a:fld id="{B5C65547-B412-45EE-A8C2-9F96D4EC99B3}" type="slidenum">
              <a:rPr lang="he-IL" sz="1200" smtClean="0">
                <a:solidFill>
                  <a:prstClr val="black"/>
                </a:solidFill>
                <a:latin typeface="Arial" pitchFamily="34" charset="0"/>
              </a:rPr>
              <a:pPr rtl="0" fontAlgn="base">
                <a:spcBef>
                  <a:spcPct val="0"/>
                </a:spcBef>
                <a:spcAft>
                  <a:spcPct val="0"/>
                </a:spcAft>
              </a:pPr>
              <a:t>10</a:t>
            </a:fld>
            <a:endParaRPr lang="en-US" sz="1200" dirty="0">
              <a:solidFill>
                <a:prstClr val="black"/>
              </a:solidFill>
              <a:latin typeface="Arial" pitchFamily="34" charset="0"/>
              <a:cs typeface="Arial"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he-IL">
              <a:latin typeface="Arial" pitchFamily="34" charset="0"/>
            </a:endParaRPr>
          </a:p>
        </p:txBody>
      </p:sp>
    </p:spTree>
    <p:extLst>
      <p:ext uri="{BB962C8B-B14F-4D97-AF65-F5344CB8AC3E}">
        <p14:creationId xmlns:p14="http://schemas.microsoft.com/office/powerpoint/2010/main" val="3168224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489" y="8685849"/>
            <a:ext cx="2971908" cy="456687"/>
          </a:xfrm>
          <a:prstGeom prst="rect">
            <a:avLst/>
          </a:prstGeom>
          <a:noFill/>
          <a:ln w="9525">
            <a:noFill/>
            <a:miter lim="800000"/>
            <a:headEnd/>
            <a:tailEnd/>
          </a:ln>
        </p:spPr>
        <p:txBody>
          <a:bodyPr lIns="87582" tIns="43791" rIns="87582" bIns="43791" anchor="b"/>
          <a:lstStyle/>
          <a:p>
            <a:fld id="{816DC73B-CE9C-4F52-AE2C-1C31443EABCC}" type="slidenum">
              <a:rPr lang="he-IL" sz="1100" smtClean="0">
                <a:solidFill>
                  <a:prstClr val="black"/>
                </a:solidFill>
              </a:rPr>
              <a:pPr/>
              <a:t>95</a:t>
            </a:fld>
            <a:endParaRPr lang="en-US" sz="1100" dirty="0">
              <a:solidFill>
                <a:prstClr val="black"/>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he-IL">
              <a:latin typeface="Arial" pitchFamily="34" charset="0"/>
            </a:endParaRPr>
          </a:p>
        </p:txBody>
      </p:sp>
    </p:spTree>
    <p:extLst>
      <p:ext uri="{BB962C8B-B14F-4D97-AF65-F5344CB8AC3E}">
        <p14:creationId xmlns:p14="http://schemas.microsoft.com/office/powerpoint/2010/main" val="2919013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489" y="8685849"/>
            <a:ext cx="2971908" cy="456687"/>
          </a:xfrm>
          <a:prstGeom prst="rect">
            <a:avLst/>
          </a:prstGeom>
          <a:noFill/>
          <a:ln w="9525">
            <a:noFill/>
            <a:miter lim="800000"/>
            <a:headEnd/>
            <a:tailEnd/>
          </a:ln>
        </p:spPr>
        <p:txBody>
          <a:bodyPr lIns="87582" tIns="43791" rIns="87582" bIns="43791" anchor="b"/>
          <a:lstStyle/>
          <a:p>
            <a:pPr rtl="0" fontAlgn="base">
              <a:spcBef>
                <a:spcPct val="0"/>
              </a:spcBef>
              <a:spcAft>
                <a:spcPct val="0"/>
              </a:spcAft>
            </a:pPr>
            <a:fld id="{816DC73B-CE9C-4F52-AE2C-1C31443EABCC}" type="slidenum">
              <a:rPr lang="he-IL" sz="1100">
                <a:solidFill>
                  <a:prstClr val="black"/>
                </a:solidFill>
                <a:latin typeface="Arial" pitchFamily="34" charset="0"/>
              </a:rPr>
              <a:pPr rtl="0" fontAlgn="base">
                <a:spcBef>
                  <a:spcPct val="0"/>
                </a:spcBef>
                <a:spcAft>
                  <a:spcPct val="0"/>
                </a:spcAft>
              </a:pPr>
              <a:t>96</a:t>
            </a:fld>
            <a:endParaRPr lang="en-US" sz="1100" dirty="0">
              <a:solidFill>
                <a:prstClr val="black"/>
              </a:solidFill>
              <a:latin typeface="Arial" pitchFamily="34" charset="0"/>
              <a:cs typeface="Arial"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he-IL">
              <a:latin typeface="Arial" pitchFamily="34" charset="0"/>
            </a:endParaRPr>
          </a:p>
        </p:txBody>
      </p:sp>
    </p:spTree>
    <p:extLst>
      <p:ext uri="{BB962C8B-B14F-4D97-AF65-F5344CB8AC3E}">
        <p14:creationId xmlns:p14="http://schemas.microsoft.com/office/powerpoint/2010/main" val="2262857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44925" y="9420225"/>
            <a:ext cx="2941638" cy="495300"/>
          </a:xfrm>
          <a:prstGeom prst="rect">
            <a:avLst/>
          </a:prstGeom>
          <a:noFill/>
          <a:ln w="9525">
            <a:noFill/>
            <a:miter lim="800000"/>
            <a:headEnd/>
            <a:tailEnd/>
          </a:ln>
        </p:spPr>
        <p:txBody>
          <a:bodyPr anchor="b"/>
          <a:lstStyle/>
          <a:p>
            <a:pPr rtl="0"/>
            <a:fld id="{F47A73E6-4336-4522-B578-A8A486B7D666}" type="slidenum">
              <a:rPr lang="he-IL" sz="1200"/>
              <a:pPr rtl="0"/>
              <a:t>11</a:t>
            </a:fld>
            <a:endParaRPr 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he-IL">
              <a:latin typeface="Arial" pitchFamily="34" charset="0"/>
            </a:endParaRPr>
          </a:p>
        </p:txBody>
      </p:sp>
    </p:spTree>
    <p:extLst>
      <p:ext uri="{BB962C8B-B14F-4D97-AF65-F5344CB8AC3E}">
        <p14:creationId xmlns:p14="http://schemas.microsoft.com/office/powerpoint/2010/main" val="376475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844925" y="9420225"/>
            <a:ext cx="2941638" cy="495300"/>
          </a:xfrm>
          <a:prstGeom prst="rect">
            <a:avLst/>
          </a:prstGeom>
          <a:noFill/>
          <a:ln w="9525">
            <a:noFill/>
            <a:miter lim="800000"/>
            <a:headEnd/>
            <a:tailEnd/>
          </a:ln>
        </p:spPr>
        <p:txBody>
          <a:bodyPr anchor="b"/>
          <a:lstStyle/>
          <a:p>
            <a:pPr rtl="0"/>
            <a:fld id="{E8D84257-6810-4D75-BB68-3F47020CD974}" type="slidenum">
              <a:rPr lang="he-IL" sz="1200"/>
              <a:pPr rtl="0"/>
              <a:t>12</a:t>
            </a:fld>
            <a:endParaRPr 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he-IL">
              <a:latin typeface="Arial" pitchFamily="34" charset="0"/>
            </a:endParaRPr>
          </a:p>
        </p:txBody>
      </p:sp>
    </p:spTree>
    <p:extLst>
      <p:ext uri="{BB962C8B-B14F-4D97-AF65-F5344CB8AC3E}">
        <p14:creationId xmlns:p14="http://schemas.microsoft.com/office/powerpoint/2010/main" val="1977056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44925" y="9420225"/>
            <a:ext cx="2941638" cy="495300"/>
          </a:xfrm>
          <a:prstGeom prst="rect">
            <a:avLst/>
          </a:prstGeom>
          <a:noFill/>
          <a:ln w="9525">
            <a:noFill/>
            <a:miter lim="800000"/>
            <a:headEnd/>
            <a:tailEnd/>
          </a:ln>
        </p:spPr>
        <p:txBody>
          <a:bodyPr anchor="b"/>
          <a:lstStyle/>
          <a:p>
            <a:pPr rtl="0"/>
            <a:fld id="{1D2B7B4F-B85D-4068-8486-4ED27027A4C3}" type="slidenum">
              <a:rPr lang="he-IL" sz="1200"/>
              <a:pPr rtl="0"/>
              <a:t>13</a:t>
            </a:fld>
            <a:endParaRPr 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he-IL">
              <a:latin typeface="Arial" pitchFamily="34" charset="0"/>
            </a:endParaRPr>
          </a:p>
        </p:txBody>
      </p:sp>
    </p:spTree>
    <p:extLst>
      <p:ext uri="{BB962C8B-B14F-4D97-AF65-F5344CB8AC3E}">
        <p14:creationId xmlns:p14="http://schemas.microsoft.com/office/powerpoint/2010/main" val="2673314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4489" y="8685849"/>
            <a:ext cx="2971908" cy="456687"/>
          </a:xfrm>
          <a:prstGeom prst="rect">
            <a:avLst/>
          </a:prstGeom>
          <a:noFill/>
          <a:ln w="9525">
            <a:noFill/>
            <a:miter lim="800000"/>
            <a:headEnd/>
            <a:tailEnd/>
          </a:ln>
        </p:spPr>
        <p:txBody>
          <a:bodyPr lIns="87582" tIns="43791" rIns="87582" bIns="43791" anchor="b"/>
          <a:lstStyle/>
          <a:p>
            <a:pPr algn="r" eaLnBrk="1" hangingPunct="1"/>
            <a:fld id="{E996C49D-2BCD-4DBE-839F-301D56067282}" type="slidenum">
              <a:rPr lang="he-IL" sz="1100" smtClean="0">
                <a:solidFill>
                  <a:prstClr val="black"/>
                </a:solidFill>
              </a:rPr>
              <a:pPr algn="r" eaLnBrk="1" hangingPunct="1"/>
              <a:t>41</a:t>
            </a:fld>
            <a:endParaRPr lang="en-US" sz="1100" dirty="0">
              <a:solidFill>
                <a:prstClr val="black"/>
              </a:solidFill>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he-IL">
              <a:latin typeface="Arial" pitchFamily="34" charset="0"/>
            </a:endParaRPr>
          </a:p>
        </p:txBody>
      </p:sp>
    </p:spTree>
    <p:extLst>
      <p:ext uri="{BB962C8B-B14F-4D97-AF65-F5344CB8AC3E}">
        <p14:creationId xmlns:p14="http://schemas.microsoft.com/office/powerpoint/2010/main" val="99861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F0450C34-FBA6-4FE7-8D37-0AD39A8E980D}" type="slidenum">
              <a:rPr lang="he-IL" smtClean="0">
                <a:solidFill>
                  <a:prstClr val="black"/>
                </a:solidFill>
              </a:rPr>
              <a:pPr/>
              <a:t>44</a:t>
            </a:fld>
            <a:endParaRPr lang="he-IL">
              <a:solidFill>
                <a:prstClr val="black"/>
              </a:solidFill>
            </a:endParaRPr>
          </a:p>
        </p:txBody>
      </p:sp>
    </p:spTree>
    <p:extLst>
      <p:ext uri="{BB962C8B-B14F-4D97-AF65-F5344CB8AC3E}">
        <p14:creationId xmlns:p14="http://schemas.microsoft.com/office/powerpoint/2010/main" val="2195591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F0450C34-FBA6-4FE7-8D37-0AD39A8E980D}" type="slidenum">
              <a:rPr lang="he-IL" smtClean="0">
                <a:solidFill>
                  <a:prstClr val="black"/>
                </a:solidFill>
              </a:rPr>
              <a:pPr/>
              <a:t>45</a:t>
            </a:fld>
            <a:endParaRPr lang="he-IL">
              <a:solidFill>
                <a:prstClr val="black"/>
              </a:solidFill>
            </a:endParaRPr>
          </a:p>
        </p:txBody>
      </p:sp>
    </p:spTree>
    <p:extLst>
      <p:ext uri="{BB962C8B-B14F-4D97-AF65-F5344CB8AC3E}">
        <p14:creationId xmlns:p14="http://schemas.microsoft.com/office/powerpoint/2010/main" val="370957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D80FD34C-B042-4240-8D37-A913B0CD1B1E}" type="datetime8">
              <a:rPr lang="he-IL" smtClean="0"/>
              <a:t>01 נובמבר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5C330100-13F5-4913-A2BD-122DC14FA603}" type="datetime8">
              <a:rPr lang="he-IL" smtClean="0"/>
              <a:t>01 נובמבר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851D6E2-3625-41E8-BF5E-790B499D646C}" type="datetime8">
              <a:rPr lang="he-IL" smtClean="0"/>
              <a:t>01 נובמבר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04BA1C98-E176-40AD-BDE2-5538738F1164}" type="datetime8">
              <a:rPr lang="he-IL" smtClean="0">
                <a:solidFill>
                  <a:srgbClr val="000000"/>
                </a:solidFill>
              </a:rPr>
              <a:t>01 נובמבר 19</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12B7DB8-8E5B-40A8-8775-0117265953C6}"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0842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D1CF16A-90AE-479D-B292-37D9D972B7B6}" type="datetime8">
              <a:rPr lang="he-IL" smtClean="0">
                <a:solidFill>
                  <a:srgbClr val="000000"/>
                </a:solidFill>
              </a:rPr>
              <a:t>01 נובמבר 19</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E806A8E-AE48-4E93-BFB0-F161C97EA72B}"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42685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579C4D0D-4AFB-41F3-8C9B-FB147C106F0A}" type="datetime8">
              <a:rPr lang="he-IL" smtClean="0">
                <a:solidFill>
                  <a:srgbClr val="000000"/>
                </a:solidFill>
              </a:rPr>
              <a:t>01 נובמבר 19</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98F0C7B-3AEB-4255-B484-419F606C6F69}"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95045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E3255944-0351-401B-8750-41C7C65DA364}" type="datetime8">
              <a:rPr lang="he-IL" smtClean="0">
                <a:solidFill>
                  <a:srgbClr val="000000"/>
                </a:solidFill>
              </a:rPr>
              <a:t>01 נובמבר 19</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30D896A-0C75-4D9D-B714-615D7B262745}"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67697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FF739783-B5F7-453F-A34C-2AC98134E555}" type="datetime8">
              <a:rPr lang="he-IL" smtClean="0">
                <a:solidFill>
                  <a:srgbClr val="000000"/>
                </a:solidFill>
              </a:rPr>
              <a:t>01 נובמבר 19</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032F11A-B19B-4F8D-9DA2-B990E01DED80}"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5810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FF11CBA3-7C8C-4D7A-810A-D283E001994A}" type="datetime8">
              <a:rPr lang="he-IL" smtClean="0">
                <a:solidFill>
                  <a:srgbClr val="000000"/>
                </a:solidFill>
              </a:rPr>
              <a:t>01 נובמבר 19</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4DFD4B9-01EF-4FF3-88E9-22CAF5570A43}"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1329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C4A8AFD-8ED0-4764-A20C-DF353CE7A80E}" type="datetime8">
              <a:rPr lang="he-IL" smtClean="0">
                <a:solidFill>
                  <a:srgbClr val="000000"/>
                </a:solidFill>
              </a:rPr>
              <a:t>01 נובמבר 19</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1AD69EF-0536-4D49-A76E-07D085D7C9BA}"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47316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6DCF17D-4746-4818-95EE-82C7D6B2F843}" type="datetime8">
              <a:rPr lang="he-IL" smtClean="0">
                <a:solidFill>
                  <a:srgbClr val="000000"/>
                </a:solidFill>
              </a:rPr>
              <a:t>01 נובמבר 19</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140EDC-026E-4009-8F9D-BB4967A69E66}"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61259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lvl1pPr indent="0" algn="l" rtl="0">
              <a:buNone/>
              <a:defRPr/>
            </a:lvl1pPr>
            <a:lvl2pPr indent="0" algn="l" rtl="0">
              <a:defRPr/>
            </a:lvl2pPr>
            <a:lvl3pPr indent="0" algn="l" rtl="0">
              <a:defRPr/>
            </a:lvl3pPr>
            <a:lvl4pPr indent="0" algn="l" rtl="0">
              <a:defRPr/>
            </a:lvl4pPr>
            <a:lvl5pPr indent="0" algn="l" rtl="0">
              <a:defRPr/>
            </a:lvl5pPr>
          </a:lstStyle>
          <a:p>
            <a:pPr lvl="0"/>
            <a:endParaRPr lang="he-IL" dirty="0"/>
          </a:p>
        </p:txBody>
      </p:sp>
      <p:sp>
        <p:nvSpPr>
          <p:cNvPr id="4" name="Date Placeholder 3"/>
          <p:cNvSpPr>
            <a:spLocks noGrp="1"/>
          </p:cNvSpPr>
          <p:nvPr>
            <p:ph type="dt" sz="half" idx="10"/>
          </p:nvPr>
        </p:nvSpPr>
        <p:spPr/>
        <p:txBody>
          <a:bodyPr/>
          <a:lstStyle/>
          <a:p>
            <a:fld id="{A339538C-3F37-4978-8580-D2495EC8A12A}" type="datetime8">
              <a:rPr lang="he-IL" smtClean="0"/>
              <a:t>01 נובמבר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52DC2CC-42EB-428C-BB6D-324B929F6963}" type="datetime8">
              <a:rPr lang="he-IL" smtClean="0">
                <a:solidFill>
                  <a:srgbClr val="000000"/>
                </a:solidFill>
              </a:rPr>
              <a:t>01 נובמבר 19</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0BB6B0A-FEF7-4235-B165-E04878985E3B}"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6858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595895BF-7F67-4761-9778-95BD852A5D2B}" type="datetime8">
              <a:rPr lang="he-IL" smtClean="0">
                <a:solidFill>
                  <a:srgbClr val="000000"/>
                </a:solidFill>
              </a:rPr>
              <a:t>01 נובמבר 19</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45E6761-218F-45AB-BF6A-41B51ABA74EE}"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3958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F91B8781-E6B0-4D93-A7B2-057DBAFAFE8C}" type="datetime8">
              <a:rPr lang="he-IL" smtClean="0">
                <a:solidFill>
                  <a:srgbClr val="000000"/>
                </a:solidFill>
              </a:rPr>
              <a:t>01 נובמבר 19</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A53B597-B8BE-494B-AA23-CA8843A0C6AC}"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15908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4207745A-94B7-451A-BF84-2228288D68FE}" type="datetime8">
              <a:rPr lang="he-IL" smtClean="0">
                <a:solidFill>
                  <a:srgbClr val="000000"/>
                </a:solidFill>
              </a:rPr>
              <a:t>01 נובמבר 19</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837C8F4-833C-45CF-AC66-E15D50FE915F}"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30477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31AC92B7-9661-4EC6-A54F-07C2E81523B7}" type="datetime8">
              <a:rPr lang="he-IL" smtClean="0">
                <a:solidFill>
                  <a:srgbClr val="000000"/>
                </a:solidFill>
              </a:rPr>
              <a:t>01 נובמבר 19</a:t>
            </a:fld>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261A6C5C-E75B-4E82-966B-728C1DB1CB7E}" type="slidenum">
              <a:rPr lang="ar-SA">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36462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81E82-770B-4A85-ACEF-B6D7C576379C}" type="datetime8">
              <a:rPr lang="he-IL" smtClean="0"/>
              <a:t>01 נובמבר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465FD3A1-FFAE-4597-A5E1-53B997EFDE79}" type="datetime8">
              <a:rPr lang="he-IL" smtClean="0"/>
              <a:t>01 נובמבר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A2813218-7A15-438A-A5CE-02807B3C8DCC}" type="datetime8">
              <a:rPr lang="he-IL" smtClean="0"/>
              <a:t>01 נובמבר 19</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5692D051-5C91-4E54-B4F1-7EF174694A15}" type="datetime8">
              <a:rPr lang="he-IL" smtClean="0"/>
              <a:t>01 נובמבר 19</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ECE5D-4940-4B1F-BD12-86948E1576BE}" type="datetime8">
              <a:rPr lang="he-IL" smtClean="0"/>
              <a:t>01 נובמבר 19</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4B3A92-5677-4BFD-A263-8A9AFCAD33FF}" type="datetime8">
              <a:rPr lang="he-IL" smtClean="0"/>
              <a:t>01 נובמבר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FA8D9B-406C-4BA6-9748-DCD74478D277}" type="datetime8">
              <a:rPr lang="he-IL" smtClean="0"/>
              <a:t>01 נובמבר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AF0E2EC-771D-4F56-99ED-FE6E103ACD95}" type="slidenum">
              <a:rPr lang="he-IL" smtClean="0"/>
              <a:pPr/>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F263C20-82A4-4304-ABF1-704285B8AF1F}" type="datetime8">
              <a:rPr lang="he-IL" smtClean="0"/>
              <a:t>01 נובמבר 19</a:t>
            </a:fld>
            <a:endParaRPr lang="he-IL"/>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4AF0E2EC-771D-4F56-99ED-FE6E103ACD95}" type="slidenum">
              <a:rPr lang="he-IL" smtClean="0"/>
              <a:pPr/>
              <a:t>‹#›</a:t>
            </a:fld>
            <a:endParaRPr lang="he-I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None/>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a:spcBef>
                <a:spcPct val="0"/>
              </a:spcBef>
              <a:defRPr sz="1400">
                <a:latin typeface="Arial" charset="0"/>
                <a:cs typeface="+mn-cs"/>
              </a:defRPr>
            </a:lvl1pPr>
          </a:lstStyle>
          <a:p>
            <a:pPr fontAlgn="base">
              <a:spcAft>
                <a:spcPct val="0"/>
              </a:spcAft>
              <a:defRPr/>
            </a:pPr>
            <a:fld id="{C0E4A91D-4D77-4CB2-8F8C-A2C5846B24A5}" type="datetime8">
              <a:rPr lang="he-IL" smtClean="0">
                <a:solidFill>
                  <a:srgbClr val="000000"/>
                </a:solidFill>
              </a:rPr>
              <a:t>01 נובמבר 19</a:t>
            </a:fld>
            <a:endParaRPr lang="en-US">
              <a:solidFill>
                <a:srgbClr val="000000"/>
              </a:solidFill>
            </a:endParaRPr>
          </a:p>
        </p:txBody>
      </p:sp>
      <p:sp>
        <p:nvSpPr>
          <p:cNvPr id="1029" name="Rectangle 5"/>
          <p:cNvSpPr>
            <a:spLocks noGrp="1" noChangeArrowheads="1"/>
          </p:cNvSpPr>
          <p:nvPr>
            <p:ph type="ftr" sz="quarter" idx="3"/>
          </p:nvPr>
        </p:nvSpPr>
        <p:spPr bwMode="auto">
          <a:xfrm>
            <a:off x="2667000" y="6381750"/>
            <a:ext cx="4419600" cy="24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a:spcBef>
                <a:spcPct val="0"/>
              </a:spcBef>
              <a:defRPr sz="1400">
                <a:latin typeface="Arial" charset="0"/>
                <a:cs typeface="+mn-cs"/>
              </a:defRPr>
            </a:lvl1pPr>
          </a:lstStyle>
          <a:p>
            <a:pPr fontAlgn="base">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4008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a:spcBef>
                <a:spcPct val="0"/>
              </a:spcBef>
              <a:defRPr sz="1400">
                <a:latin typeface="Arial" charset="0"/>
                <a:cs typeface="Arial" charset="0"/>
              </a:defRPr>
            </a:lvl1pPr>
          </a:lstStyle>
          <a:p>
            <a:pPr fontAlgn="base">
              <a:spcAft>
                <a:spcPct val="0"/>
              </a:spcAft>
              <a:defRPr/>
            </a:pPr>
            <a:fld id="{B68B5829-4217-4949-9A7B-757F99BFD860}" type="slidenum">
              <a:rPr lang="ar-SA">
                <a:solidFill>
                  <a:srgbClr val="000000"/>
                </a:solidFill>
              </a:rPr>
              <a:pPr fontAlgn="base">
                <a:spcAft>
                  <a:spcPct val="0"/>
                </a:spcAft>
                <a:defRPr/>
              </a:pPr>
              <a:t>‹#›</a:t>
            </a:fld>
            <a:endParaRPr lang="en-US">
              <a:solidFill>
                <a:srgbClr val="000000"/>
              </a:solidFill>
            </a:endParaRPr>
          </a:p>
        </p:txBody>
      </p:sp>
    </p:spTree>
    <p:extLst>
      <p:ext uri="{BB962C8B-B14F-4D97-AF65-F5344CB8AC3E}">
        <p14:creationId xmlns:p14="http://schemas.microsoft.com/office/powerpoint/2010/main" val="25579932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hf sldNum="0" hdr="0" ftr="0" dt="0"/>
  <p:txStyles>
    <p:titleStyle>
      <a:lvl1pPr algn="ctr" rtl="0" eaLnBrk="0" fontAlgn="base" hangingPunct="0">
        <a:spcBef>
          <a:spcPct val="0"/>
        </a:spcBef>
        <a:spcAft>
          <a:spcPct val="0"/>
        </a:spcAft>
        <a:defRPr sz="4400">
          <a:solidFill>
            <a:srgbClr val="CC0000"/>
          </a:solidFill>
          <a:latin typeface="+mj-lt"/>
          <a:ea typeface="+mj-ea"/>
          <a:cs typeface="+mj-cs"/>
        </a:defRPr>
      </a:lvl1pPr>
      <a:lvl2pPr algn="ctr" rtl="0" eaLnBrk="0" fontAlgn="base" hangingPunct="0">
        <a:spcBef>
          <a:spcPct val="0"/>
        </a:spcBef>
        <a:spcAft>
          <a:spcPct val="0"/>
        </a:spcAft>
        <a:defRPr sz="4400">
          <a:solidFill>
            <a:srgbClr val="CC0000"/>
          </a:solidFill>
          <a:latin typeface="Arial Narrow" pitchFamily="34" charset="0"/>
        </a:defRPr>
      </a:lvl2pPr>
      <a:lvl3pPr algn="ctr" rtl="0" eaLnBrk="0" fontAlgn="base" hangingPunct="0">
        <a:spcBef>
          <a:spcPct val="0"/>
        </a:spcBef>
        <a:spcAft>
          <a:spcPct val="0"/>
        </a:spcAft>
        <a:defRPr sz="4400">
          <a:solidFill>
            <a:srgbClr val="CC0000"/>
          </a:solidFill>
          <a:latin typeface="Arial Narrow" pitchFamily="34" charset="0"/>
        </a:defRPr>
      </a:lvl3pPr>
      <a:lvl4pPr algn="ctr" rtl="0" eaLnBrk="0" fontAlgn="base" hangingPunct="0">
        <a:spcBef>
          <a:spcPct val="0"/>
        </a:spcBef>
        <a:spcAft>
          <a:spcPct val="0"/>
        </a:spcAft>
        <a:defRPr sz="4400">
          <a:solidFill>
            <a:srgbClr val="CC0000"/>
          </a:solidFill>
          <a:latin typeface="Arial Narrow" pitchFamily="34" charset="0"/>
        </a:defRPr>
      </a:lvl4pPr>
      <a:lvl5pPr algn="ctr" rtl="0" eaLnBrk="0" fontAlgn="base" hangingPunct="0">
        <a:spcBef>
          <a:spcPct val="0"/>
        </a:spcBef>
        <a:spcAft>
          <a:spcPct val="0"/>
        </a:spcAft>
        <a:defRPr sz="4400">
          <a:solidFill>
            <a:srgbClr val="CC0000"/>
          </a:solidFill>
          <a:latin typeface="Arial Narrow" pitchFamily="34" charset="0"/>
        </a:defRPr>
      </a:lvl5pPr>
      <a:lvl6pPr marL="457200" algn="ctr" rtl="0" fontAlgn="base">
        <a:spcBef>
          <a:spcPct val="0"/>
        </a:spcBef>
        <a:spcAft>
          <a:spcPct val="0"/>
        </a:spcAft>
        <a:defRPr sz="4400">
          <a:solidFill>
            <a:srgbClr val="CC0000"/>
          </a:solidFill>
          <a:latin typeface="Arial Narrow" pitchFamily="34" charset="0"/>
        </a:defRPr>
      </a:lvl6pPr>
      <a:lvl7pPr marL="914400" algn="ctr" rtl="0" fontAlgn="base">
        <a:spcBef>
          <a:spcPct val="0"/>
        </a:spcBef>
        <a:spcAft>
          <a:spcPct val="0"/>
        </a:spcAft>
        <a:defRPr sz="4400">
          <a:solidFill>
            <a:srgbClr val="CC0000"/>
          </a:solidFill>
          <a:latin typeface="Arial Narrow" pitchFamily="34" charset="0"/>
        </a:defRPr>
      </a:lvl7pPr>
      <a:lvl8pPr marL="1371600" algn="ctr" rtl="0" fontAlgn="base">
        <a:spcBef>
          <a:spcPct val="0"/>
        </a:spcBef>
        <a:spcAft>
          <a:spcPct val="0"/>
        </a:spcAft>
        <a:defRPr sz="4400">
          <a:solidFill>
            <a:srgbClr val="CC0000"/>
          </a:solidFill>
          <a:latin typeface="Arial Narrow" pitchFamily="34" charset="0"/>
        </a:defRPr>
      </a:lvl8pPr>
      <a:lvl9pPr marL="1828800" algn="ctr" rtl="0" fontAlgn="base">
        <a:spcBef>
          <a:spcPct val="0"/>
        </a:spcBef>
        <a:spcAft>
          <a:spcPct val="0"/>
        </a:spcAft>
        <a:defRPr sz="4400">
          <a:solidFill>
            <a:srgbClr val="CC0000"/>
          </a:solidFill>
          <a:latin typeface="Arial Narrow" pitchFamily="34" charset="0"/>
        </a:defRPr>
      </a:lvl9pPr>
    </p:titleStyle>
    <p:body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Arial" charset="0"/>
        </a:defRPr>
      </a:lvl3pPr>
      <a:lvl4pPr marL="1600200" indent="-228600" algn="l" rtl="0" eaLnBrk="0" fontAlgn="base" hangingPunct="0">
        <a:spcBef>
          <a:spcPct val="20000"/>
        </a:spcBef>
        <a:spcAft>
          <a:spcPct val="0"/>
        </a:spcAft>
        <a:buFont typeface="Wingdings" pitchFamily="2" charset="2"/>
        <a:buChar char="v"/>
        <a:defRPr sz="2000">
          <a:solidFill>
            <a:srgbClr val="003399"/>
          </a:solidFill>
          <a:latin typeface="Arial" charset="0"/>
        </a:defRPr>
      </a:lvl4pPr>
      <a:lvl5pPr marL="2057400" indent="-228600" algn="l" rtl="0" eaLnBrk="0" fontAlgn="base" hangingPunct="0">
        <a:spcBef>
          <a:spcPct val="20000"/>
        </a:spcBef>
        <a:spcAft>
          <a:spcPct val="0"/>
        </a:spcAft>
        <a:buFont typeface="Wingdings" pitchFamily="2" charset="2"/>
        <a:buChar char="v"/>
        <a:defRPr sz="2000">
          <a:solidFill>
            <a:srgbClr val="003399"/>
          </a:solidFill>
          <a:latin typeface="Arial" charset="0"/>
        </a:defRPr>
      </a:lvl5pPr>
      <a:lvl6pPr marL="2514600" indent="-228600" algn="l" rtl="0" fontAlgn="base">
        <a:spcBef>
          <a:spcPct val="20000"/>
        </a:spcBef>
        <a:spcAft>
          <a:spcPct val="0"/>
        </a:spcAft>
        <a:buFont typeface="Wingdings" pitchFamily="2" charset="2"/>
        <a:buChar char="v"/>
        <a:defRPr sz="2000">
          <a:solidFill>
            <a:srgbClr val="003399"/>
          </a:solidFill>
          <a:latin typeface="Arial" charset="0"/>
        </a:defRPr>
      </a:lvl6pPr>
      <a:lvl7pPr marL="2971800" indent="-228600" algn="l" rtl="0" fontAlgn="base">
        <a:spcBef>
          <a:spcPct val="20000"/>
        </a:spcBef>
        <a:spcAft>
          <a:spcPct val="0"/>
        </a:spcAft>
        <a:buFont typeface="Wingdings" pitchFamily="2" charset="2"/>
        <a:buChar char="v"/>
        <a:defRPr sz="2000">
          <a:solidFill>
            <a:srgbClr val="003399"/>
          </a:solidFill>
          <a:latin typeface="Arial" charset="0"/>
        </a:defRPr>
      </a:lvl7pPr>
      <a:lvl8pPr marL="3429000" indent="-228600" algn="l" rtl="0" fontAlgn="base">
        <a:spcBef>
          <a:spcPct val="20000"/>
        </a:spcBef>
        <a:spcAft>
          <a:spcPct val="0"/>
        </a:spcAft>
        <a:buFont typeface="Wingdings" pitchFamily="2" charset="2"/>
        <a:buChar char="v"/>
        <a:defRPr sz="2000">
          <a:solidFill>
            <a:srgbClr val="003399"/>
          </a:solidFill>
          <a:latin typeface="Arial" charset="0"/>
        </a:defRPr>
      </a:lvl8pPr>
      <a:lvl9pPr marL="3886200" indent="-228600" algn="l" rtl="0" fontAlgn="base">
        <a:spcBef>
          <a:spcPct val="20000"/>
        </a:spcBef>
        <a:spcAft>
          <a:spcPct val="0"/>
        </a:spcAft>
        <a:buFont typeface="Wingdings" pitchFamily="2" charset="2"/>
        <a:buChar char="v"/>
        <a:defRPr sz="2000">
          <a:solidFill>
            <a:srgbClr val="003399"/>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syJo37AKaro"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facebook.com/events/737631259940911/"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cikit-image.or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pypi.python.org/pypi/Pillow"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9.w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5.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6.wmf"/></Relationships>
</file>

<file path=ppt/slides/_rels/slide6.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hyperlink" Target="http://calculus.seas.upenn.edu/?n=Main.DiscreteIntegration" TargetMode="Externa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8.wmf"/><Relationship Id="rId5" Type="http://schemas.openxmlformats.org/officeDocument/2006/relationships/oleObject" Target="../embeddings/oleObject7.bin"/><Relationship Id="rId4" Type="http://schemas.openxmlformats.org/officeDocument/2006/relationships/image" Target="../media/image67.wmf"/></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csl.sony.co.jp/person/nielsen/SRMb/"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www.sonycsl.co.jp/person/nielsen/applets.html" TargetMode="External"/><Relationship Id="rId4" Type="http://schemas.openxmlformats.org/officeDocument/2006/relationships/image" Target="../media/image84.jpeg"/></Relationships>
</file>

<file path=ppt/slides/_rels/slide7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6.png"/><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micro.magnet.fsu.edu/primer/java/digitalimaging/russ/sobelfilter/index.html" TargetMode="External"/><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1700808"/>
            <a:ext cx="9001000" cy="3108543"/>
          </a:xfrm>
          <a:prstGeom prst="rect">
            <a:avLst/>
          </a:prstGeom>
          <a:noFill/>
        </p:spPr>
        <p:txBody>
          <a:bodyPr wrap="square" rtlCol="0">
            <a:spAutoFit/>
          </a:bodyPr>
          <a:lstStyle/>
          <a:p>
            <a:pPr algn="ctr"/>
            <a:r>
              <a:rPr lang="he-IL" sz="4000" dirty="0"/>
              <a:t>לפני שמתחילים</a:t>
            </a:r>
          </a:p>
          <a:p>
            <a:pPr algn="ctr"/>
            <a:r>
              <a:rPr lang="he-IL" sz="4000" dirty="0"/>
              <a:t>השקף שהבטחתי בשיעור שעבר </a:t>
            </a:r>
          </a:p>
          <a:p>
            <a:pPr algn="ctr"/>
            <a:r>
              <a:rPr lang="he-IL" sz="4000" dirty="0"/>
              <a:t>(ותודה ללאה שהזכירה לי)</a:t>
            </a:r>
          </a:p>
          <a:p>
            <a:pPr algn="ctr"/>
            <a:r>
              <a:rPr lang="he-IL" sz="4000" dirty="0"/>
              <a:t>הסבר למתקדמים על תמונות בצבע!</a:t>
            </a:r>
          </a:p>
          <a:p>
            <a:pPr algn="ctr"/>
            <a:r>
              <a:rPr lang="en-US" sz="3200" dirty="0">
                <a:hlinkClick r:id="rId2"/>
              </a:rPr>
              <a:t>https://www.youtube.com/watch?v=syJo37AKaro</a:t>
            </a:r>
            <a:r>
              <a:rPr lang="en-US" sz="3600" dirty="0"/>
              <a:t> </a:t>
            </a:r>
          </a:p>
        </p:txBody>
      </p:sp>
    </p:spTree>
    <p:extLst>
      <p:ext uri="{BB962C8B-B14F-4D97-AF65-F5344CB8AC3E}">
        <p14:creationId xmlns:p14="http://schemas.microsoft.com/office/powerpoint/2010/main" val="909663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ChangeArrowheads="1"/>
          </p:cNvSpPr>
          <p:nvPr/>
        </p:nvSpPr>
        <p:spPr bwMode="auto">
          <a:xfrm>
            <a:off x="457200" y="1"/>
            <a:ext cx="8229600" cy="945744"/>
          </a:xfrm>
          <a:prstGeom prst="rect">
            <a:avLst/>
          </a:prstGeom>
          <a:noFill/>
          <a:ln w="9525">
            <a:noFill/>
            <a:miter lim="800000"/>
            <a:headEnd/>
            <a:tailEnd/>
          </a:ln>
        </p:spPr>
        <p:txBody>
          <a:bodyPr anchor="ctr"/>
          <a:lstStyle/>
          <a:p>
            <a:pPr marL="401638" indent="-401638" algn="ctr" rtl="0" eaLnBrk="0" fontAlgn="base" hangingPunct="0">
              <a:spcBef>
                <a:spcPct val="50000"/>
              </a:spcBef>
              <a:spcAft>
                <a:spcPct val="0"/>
              </a:spcAft>
              <a:tabLst>
                <a:tab pos="2159000" algn="r"/>
              </a:tabLst>
              <a:defRPr/>
            </a:pPr>
            <a:r>
              <a:rPr lang="en-US" sz="4000" dirty="0">
                <a:solidFill>
                  <a:srgbClr val="000000"/>
                </a:solidFill>
                <a:latin typeface="Times New Roman" pitchFamily="18" charset="0"/>
                <a:cs typeface="Arial" pitchFamily="34" charset="0"/>
              </a:rPr>
              <a:t>Color images</a:t>
            </a:r>
          </a:p>
        </p:txBody>
      </p:sp>
      <p:pic>
        <p:nvPicPr>
          <p:cNvPr id="8197" name="Picture 2"/>
          <p:cNvPicPr>
            <a:picLocks noChangeAspect="1" noChangeArrowheads="1"/>
          </p:cNvPicPr>
          <p:nvPr/>
        </p:nvPicPr>
        <p:blipFill>
          <a:blip r:embed="rId3" cstate="print"/>
          <a:srcRect/>
          <a:stretch>
            <a:fillRect/>
          </a:stretch>
        </p:blipFill>
        <p:spPr bwMode="auto">
          <a:xfrm>
            <a:off x="7049327" y="4033848"/>
            <a:ext cx="1123073" cy="1118736"/>
          </a:xfrm>
          <a:prstGeom prst="rect">
            <a:avLst/>
          </a:prstGeom>
          <a:noFill/>
          <a:ln w="9525">
            <a:noFill/>
            <a:miter lim="800000"/>
            <a:headEnd/>
            <a:tailEnd/>
          </a:ln>
        </p:spPr>
      </p:pic>
      <p:pic>
        <p:nvPicPr>
          <p:cNvPr id="20" name="Picture 19" descr="mona gray"/>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0715" y="1110986"/>
            <a:ext cx="1018411" cy="1584176"/>
          </a:xfrm>
          <a:prstGeom prst="rect">
            <a:avLst/>
          </a:prstGeom>
          <a:noFill/>
        </p:spPr>
      </p:pic>
      <p:pic>
        <p:nvPicPr>
          <p:cNvPr id="22" name="Picture 21" descr="mona color"/>
          <p:cNvPicPr/>
          <p:nvPr/>
        </p:nvPicPr>
        <p:blipFill>
          <a:blip r:embed="rId5" cstate="print"/>
          <a:srcRect/>
          <a:stretch>
            <a:fillRect/>
          </a:stretch>
        </p:blipFill>
        <p:spPr bwMode="auto">
          <a:xfrm>
            <a:off x="5797453" y="3551527"/>
            <a:ext cx="1013807" cy="1601057"/>
          </a:xfrm>
          <a:prstGeom prst="rect">
            <a:avLst/>
          </a:prstGeom>
          <a:noFill/>
        </p:spPr>
      </p:pic>
      <p:pic>
        <p:nvPicPr>
          <p:cNvPr id="23" name="Picture 22" descr="mona r"/>
          <p:cNvPicPr/>
          <p:nvPr/>
        </p:nvPicPr>
        <p:blipFill>
          <a:blip r:embed="rId6" cstate="print"/>
          <a:srcRect/>
          <a:stretch>
            <a:fillRect/>
          </a:stretch>
        </p:blipFill>
        <p:spPr bwMode="auto">
          <a:xfrm>
            <a:off x="4726232" y="1123002"/>
            <a:ext cx="1010583" cy="1565016"/>
          </a:xfrm>
          <a:prstGeom prst="rect">
            <a:avLst/>
          </a:prstGeom>
          <a:noFill/>
        </p:spPr>
      </p:pic>
      <p:pic>
        <p:nvPicPr>
          <p:cNvPr id="24" name="Picture 23" descr="mona b"/>
          <p:cNvPicPr/>
          <p:nvPr/>
        </p:nvPicPr>
        <p:blipFill>
          <a:blip r:embed="rId7" cstate="print"/>
          <a:srcRect/>
          <a:stretch>
            <a:fillRect/>
          </a:stretch>
        </p:blipFill>
        <p:spPr bwMode="auto">
          <a:xfrm>
            <a:off x="6902420" y="1130146"/>
            <a:ext cx="1010583" cy="1565016"/>
          </a:xfrm>
          <a:prstGeom prst="rect">
            <a:avLst/>
          </a:prstGeom>
          <a:noFill/>
        </p:spPr>
      </p:pic>
      <p:pic>
        <p:nvPicPr>
          <p:cNvPr id="25" name="Picture 24" descr="mona g"/>
          <p:cNvPicPr/>
          <p:nvPr/>
        </p:nvPicPr>
        <p:blipFill>
          <a:blip r:embed="rId8" cstate="print"/>
          <a:srcRect/>
          <a:stretch>
            <a:fillRect/>
          </a:stretch>
        </p:blipFill>
        <p:spPr bwMode="auto">
          <a:xfrm>
            <a:off x="5797453" y="1130146"/>
            <a:ext cx="1010583" cy="1565016"/>
          </a:xfrm>
          <a:prstGeom prst="rect">
            <a:avLst/>
          </a:prstGeom>
          <a:noFill/>
        </p:spPr>
      </p:pic>
      <p:cxnSp>
        <p:nvCxnSpPr>
          <p:cNvPr id="9" name="Straight Arrow Connector 8"/>
          <p:cNvCxnSpPr/>
          <p:nvPr/>
        </p:nvCxnSpPr>
        <p:spPr bwMode="auto">
          <a:xfrm>
            <a:off x="5341751" y="2911186"/>
            <a:ext cx="395064" cy="288032"/>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p:nvPr/>
        </p:nvCxnSpPr>
        <p:spPr bwMode="auto">
          <a:xfrm flipH="1">
            <a:off x="6816935" y="2911186"/>
            <a:ext cx="440377" cy="296416"/>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a:off x="6312879" y="2839178"/>
            <a:ext cx="1" cy="448816"/>
          </a:xfrm>
          <a:prstGeom prst="straightConnector1">
            <a:avLst/>
          </a:prstGeom>
          <a:noFill/>
          <a:ln w="9525" cap="flat" cmpd="sng" algn="ctr">
            <a:solidFill>
              <a:schemeClr val="tx1"/>
            </a:solidFill>
            <a:prstDash val="solid"/>
            <a:round/>
            <a:headEnd type="none" w="med" len="med"/>
            <a:tailEnd type="arrow"/>
          </a:ln>
          <a:effectLst/>
        </p:spPr>
      </p:cxnSp>
      <p:sp>
        <p:nvSpPr>
          <p:cNvPr id="13" name="Rectangle 12"/>
          <p:cNvSpPr/>
          <p:nvPr/>
        </p:nvSpPr>
        <p:spPr>
          <a:xfrm>
            <a:off x="2821327" y="2820018"/>
            <a:ext cx="1678665" cy="461665"/>
          </a:xfrm>
          <a:prstGeom prst="rect">
            <a:avLst/>
          </a:prstGeom>
        </p:spPr>
        <p:txBody>
          <a:bodyPr wrap="none">
            <a:spAutoFit/>
          </a:bodyPr>
          <a:lstStyle/>
          <a:p>
            <a:pPr algn="ctr" rtl="0" eaLnBrk="0" fontAlgn="base" hangingPunct="0">
              <a:spcBef>
                <a:spcPct val="0"/>
              </a:spcBef>
              <a:spcAft>
                <a:spcPct val="0"/>
              </a:spcAft>
            </a:pPr>
            <a:r>
              <a:rPr lang="en-US" sz="1200" b="1" dirty="0">
                <a:solidFill>
                  <a:srgbClr val="000000"/>
                </a:solidFill>
                <a:latin typeface="Arial" pitchFamily="34" charset="0"/>
                <a:cs typeface="Arial" pitchFamily="34" charset="0"/>
              </a:rPr>
              <a:t>256 gray level image</a:t>
            </a:r>
          </a:p>
          <a:p>
            <a:pPr algn="ctr" rtl="0" eaLnBrk="0" fontAlgn="base" hangingPunct="0">
              <a:spcBef>
                <a:spcPct val="0"/>
              </a:spcBef>
              <a:spcAft>
                <a:spcPct val="0"/>
              </a:spcAft>
            </a:pPr>
            <a:r>
              <a:rPr lang="en-US" sz="1200" b="1" dirty="0">
                <a:solidFill>
                  <a:srgbClr val="000000"/>
                </a:solidFill>
                <a:latin typeface="Arial" pitchFamily="34" charset="0"/>
                <a:cs typeface="Arial" pitchFamily="34" charset="0"/>
              </a:rPr>
              <a:t>(8 </a:t>
            </a:r>
            <a:r>
              <a:rPr lang="en-US" sz="1200" b="1" dirty="0" err="1">
                <a:solidFill>
                  <a:srgbClr val="000000"/>
                </a:solidFill>
                <a:latin typeface="Arial" pitchFamily="34" charset="0"/>
                <a:cs typeface="Arial" pitchFamily="34" charset="0"/>
              </a:rPr>
              <a:t>bpp</a:t>
            </a:r>
            <a:r>
              <a:rPr lang="en-US" sz="1200" b="1" dirty="0">
                <a:solidFill>
                  <a:srgbClr val="000000"/>
                </a:solidFill>
                <a:latin typeface="Arial" pitchFamily="34" charset="0"/>
                <a:cs typeface="Arial" pitchFamily="34" charset="0"/>
              </a:rPr>
              <a:t>)</a:t>
            </a:r>
            <a:endParaRPr lang="en-US" sz="1200" dirty="0">
              <a:solidFill>
                <a:srgbClr val="000000"/>
              </a:solidFill>
              <a:latin typeface="Arial" pitchFamily="34" charset="0"/>
              <a:cs typeface="Arial" pitchFamily="34" charset="0"/>
            </a:endParaRPr>
          </a:p>
        </p:txBody>
      </p:sp>
      <p:sp>
        <p:nvSpPr>
          <p:cNvPr id="14" name="Rectangle 13"/>
          <p:cNvSpPr/>
          <p:nvPr/>
        </p:nvSpPr>
        <p:spPr>
          <a:xfrm>
            <a:off x="5580112" y="5199583"/>
            <a:ext cx="1529586" cy="461665"/>
          </a:xfrm>
          <a:prstGeom prst="rect">
            <a:avLst/>
          </a:prstGeom>
        </p:spPr>
        <p:txBody>
          <a:bodyPr wrap="none">
            <a:spAutoFit/>
          </a:bodyPr>
          <a:lstStyle/>
          <a:p>
            <a:pPr algn="l" rtl="0" eaLnBrk="0" fontAlgn="base" hangingPunct="0">
              <a:spcBef>
                <a:spcPct val="0"/>
              </a:spcBef>
              <a:spcAft>
                <a:spcPct val="0"/>
              </a:spcAft>
            </a:pPr>
            <a:r>
              <a:rPr lang="en-US" sz="1200" b="1" dirty="0">
                <a:solidFill>
                  <a:srgbClr val="000000"/>
                </a:solidFill>
                <a:latin typeface="Arial" pitchFamily="34" charset="0"/>
                <a:cs typeface="Arial" pitchFamily="34" charset="0"/>
              </a:rPr>
              <a:t>"true color" image</a:t>
            </a:r>
          </a:p>
          <a:p>
            <a:pPr algn="l" rtl="0" eaLnBrk="0" fontAlgn="base" hangingPunct="0">
              <a:spcBef>
                <a:spcPct val="0"/>
              </a:spcBef>
              <a:spcAft>
                <a:spcPct val="0"/>
              </a:spcAft>
            </a:pPr>
            <a:r>
              <a:rPr lang="en-US" sz="1200" b="1" dirty="0">
                <a:solidFill>
                  <a:srgbClr val="000000"/>
                </a:solidFill>
                <a:latin typeface="Arial" pitchFamily="34" charset="0"/>
                <a:cs typeface="Arial" pitchFamily="34" charset="0"/>
              </a:rPr>
              <a:t>(8+8+8 = 24 </a:t>
            </a:r>
            <a:r>
              <a:rPr lang="en-US" sz="1200" b="1" dirty="0" err="1">
                <a:solidFill>
                  <a:srgbClr val="000000"/>
                </a:solidFill>
                <a:latin typeface="Arial" pitchFamily="34" charset="0"/>
                <a:cs typeface="Arial" pitchFamily="34" charset="0"/>
              </a:rPr>
              <a:t>bpp</a:t>
            </a:r>
            <a:r>
              <a:rPr lang="en-US" sz="1200" b="1" dirty="0">
                <a:solidFill>
                  <a:srgbClr val="000000"/>
                </a:solidFill>
                <a:latin typeface="Arial" pitchFamily="34" charset="0"/>
                <a:cs typeface="Arial" pitchFamily="34" charset="0"/>
              </a:rPr>
              <a:t>)</a:t>
            </a:r>
          </a:p>
        </p:txBody>
      </p:sp>
      <p:sp>
        <p:nvSpPr>
          <p:cNvPr id="15" name="Rectangle 14"/>
          <p:cNvSpPr/>
          <p:nvPr/>
        </p:nvSpPr>
        <p:spPr>
          <a:xfrm>
            <a:off x="1763688" y="3933056"/>
            <a:ext cx="3040038" cy="646331"/>
          </a:xfrm>
          <a:prstGeom prst="rect">
            <a:avLst/>
          </a:prstGeom>
        </p:spPr>
        <p:txBody>
          <a:bodyPr wrap="square">
            <a:spAutoFit/>
          </a:bodyPr>
          <a:lstStyle/>
          <a:p>
            <a:pPr algn="l" rtl="0" eaLnBrk="0" fontAlgn="base" hangingPunct="0">
              <a:spcBef>
                <a:spcPct val="0"/>
              </a:spcBef>
              <a:spcAft>
                <a:spcPct val="0"/>
              </a:spcAft>
            </a:pPr>
            <a:r>
              <a:rPr lang="en-US" sz="1200" b="1" dirty="0">
                <a:solidFill>
                  <a:srgbClr val="000000"/>
                </a:solidFill>
                <a:latin typeface="Arial" pitchFamily="34" charset="0"/>
                <a:cs typeface="Arial" pitchFamily="34" charset="0"/>
              </a:rPr>
              <a:t>Images from: http://www.csse.uwa.edu.au/~wongt/matlab.html</a:t>
            </a:r>
          </a:p>
        </p:txBody>
      </p:sp>
      <p:pic>
        <p:nvPicPr>
          <p:cNvPr id="36" name="Picture 35" descr="mona bm"/>
          <p:cNvPicPr/>
          <p:nvPr/>
        </p:nvPicPr>
        <p:blipFill>
          <a:blip r:embed="rId9" cstate="print"/>
          <a:srcRect/>
          <a:stretch>
            <a:fillRect/>
          </a:stretch>
        </p:blipFill>
        <p:spPr bwMode="auto">
          <a:xfrm>
            <a:off x="1541059" y="1137290"/>
            <a:ext cx="1041400" cy="1557872"/>
          </a:xfrm>
          <a:prstGeom prst="rect">
            <a:avLst/>
          </a:prstGeom>
          <a:noFill/>
        </p:spPr>
      </p:pic>
      <p:sp>
        <p:nvSpPr>
          <p:cNvPr id="37" name="Rectangle 36"/>
          <p:cNvSpPr/>
          <p:nvPr/>
        </p:nvSpPr>
        <p:spPr>
          <a:xfrm>
            <a:off x="1475656" y="2818571"/>
            <a:ext cx="1184940" cy="461665"/>
          </a:xfrm>
          <a:prstGeom prst="rect">
            <a:avLst/>
          </a:prstGeom>
        </p:spPr>
        <p:txBody>
          <a:bodyPr wrap="none">
            <a:spAutoFit/>
          </a:bodyPr>
          <a:lstStyle/>
          <a:p>
            <a:pPr algn="ctr" rtl="0" eaLnBrk="0" fontAlgn="base" hangingPunct="0">
              <a:spcBef>
                <a:spcPct val="0"/>
              </a:spcBef>
              <a:spcAft>
                <a:spcPct val="0"/>
              </a:spcAft>
            </a:pPr>
            <a:r>
              <a:rPr lang="en-US" sz="1200" b="1" dirty="0">
                <a:solidFill>
                  <a:srgbClr val="000000"/>
                </a:solidFill>
                <a:latin typeface="Arial" pitchFamily="34" charset="0"/>
                <a:cs typeface="Arial" pitchFamily="34" charset="0"/>
              </a:rPr>
              <a:t>Black &amp; white</a:t>
            </a:r>
          </a:p>
          <a:p>
            <a:pPr algn="ctr" rtl="0" eaLnBrk="0" fontAlgn="base" hangingPunct="0">
              <a:spcBef>
                <a:spcPct val="0"/>
              </a:spcBef>
              <a:spcAft>
                <a:spcPct val="0"/>
              </a:spcAft>
            </a:pPr>
            <a:r>
              <a:rPr lang="en-US" sz="1200" b="1" dirty="0">
                <a:solidFill>
                  <a:srgbClr val="000000"/>
                </a:solidFill>
                <a:latin typeface="Arial" pitchFamily="34" charset="0"/>
                <a:cs typeface="Arial" pitchFamily="34" charset="0"/>
              </a:rPr>
              <a:t>(1 </a:t>
            </a:r>
            <a:r>
              <a:rPr lang="en-US" sz="1200" b="1" dirty="0" err="1">
                <a:solidFill>
                  <a:srgbClr val="000000"/>
                </a:solidFill>
                <a:latin typeface="Arial" pitchFamily="34" charset="0"/>
                <a:cs typeface="Arial" pitchFamily="34" charset="0"/>
              </a:rPr>
              <a:t>bpp</a:t>
            </a:r>
            <a:r>
              <a:rPr lang="en-US" sz="1200" b="1" dirty="0">
                <a:solidFill>
                  <a:srgbClr val="000000"/>
                </a:solidFill>
                <a:latin typeface="Arial" pitchFamily="34" charset="0"/>
                <a:cs typeface="Arial" pitchFamily="34" charset="0"/>
              </a:rPr>
              <a:t>)</a:t>
            </a:r>
            <a:endParaRPr lang="en-US" sz="12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483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57200" y="152400"/>
            <a:ext cx="8229600" cy="1265238"/>
          </a:xfrm>
          <a:prstGeom prst="rect">
            <a:avLst/>
          </a:prstGeom>
          <a:noFill/>
          <a:ln w="9525">
            <a:noFill/>
            <a:miter lim="800000"/>
            <a:headEnd/>
            <a:tailEnd/>
          </a:ln>
        </p:spPr>
        <p:txBody>
          <a:bodyPr anchor="ctr"/>
          <a:lstStyle/>
          <a:p>
            <a:pPr algn="ctr" rtl="0"/>
            <a:r>
              <a:rPr lang="en-US" sz="4400">
                <a:solidFill>
                  <a:srgbClr val="CC0000"/>
                </a:solidFill>
                <a:latin typeface="Times New Roman" pitchFamily="18" charset="0"/>
                <a:cs typeface="Times New Roman" pitchFamily="18" charset="0"/>
              </a:rPr>
              <a:t>Image Quantization</a:t>
            </a:r>
          </a:p>
          <a:p>
            <a:pPr algn="ctr" rtl="0"/>
            <a:r>
              <a:rPr lang="en-US" sz="3200">
                <a:solidFill>
                  <a:srgbClr val="CC0000"/>
                </a:solidFill>
                <a:latin typeface="Times New Roman" pitchFamily="18" charset="0"/>
                <a:cs typeface="Times New Roman" pitchFamily="18" charset="0"/>
              </a:rPr>
              <a:t>Number of bits per pixel</a:t>
            </a:r>
          </a:p>
        </p:txBody>
      </p:sp>
      <p:pic>
        <p:nvPicPr>
          <p:cNvPr id="10243" name="Picture 9" descr="Dithering_example_undithered.png"/>
          <p:cNvPicPr>
            <a:picLocks noChangeAspect="1"/>
          </p:cNvPicPr>
          <p:nvPr/>
        </p:nvPicPr>
        <p:blipFill>
          <a:blip r:embed="rId3" cstate="print"/>
          <a:srcRect/>
          <a:stretch>
            <a:fillRect/>
          </a:stretch>
        </p:blipFill>
        <p:spPr bwMode="auto">
          <a:xfrm>
            <a:off x="762000" y="2286000"/>
            <a:ext cx="3403600" cy="2722563"/>
          </a:xfrm>
          <a:prstGeom prst="rect">
            <a:avLst/>
          </a:prstGeom>
          <a:noFill/>
          <a:ln w="9525">
            <a:noFill/>
            <a:miter lim="800000"/>
            <a:headEnd/>
            <a:tailEnd/>
          </a:ln>
        </p:spPr>
      </p:pic>
      <p:pic>
        <p:nvPicPr>
          <p:cNvPr id="10244" name="Picture 10" descr="Dithering_example_undithered_16color_palette.png"/>
          <p:cNvPicPr>
            <a:picLocks noChangeAspect="1"/>
          </p:cNvPicPr>
          <p:nvPr/>
        </p:nvPicPr>
        <p:blipFill>
          <a:blip r:embed="rId4" cstate="print"/>
          <a:srcRect/>
          <a:stretch>
            <a:fillRect/>
          </a:stretch>
        </p:blipFill>
        <p:spPr bwMode="auto">
          <a:xfrm>
            <a:off x="4572000" y="2286000"/>
            <a:ext cx="3403600" cy="2940050"/>
          </a:xfrm>
          <a:prstGeom prst="rect">
            <a:avLst/>
          </a:prstGeom>
          <a:noFill/>
          <a:ln w="9525">
            <a:noFill/>
            <a:miter lim="800000"/>
            <a:headEnd/>
            <a:tailEnd/>
          </a:ln>
        </p:spPr>
      </p:pic>
      <p:sp>
        <p:nvSpPr>
          <p:cNvPr id="10245" name="TextBox 11"/>
          <p:cNvSpPr txBox="1">
            <a:spLocks noChangeArrowheads="1"/>
          </p:cNvSpPr>
          <p:nvPr/>
        </p:nvSpPr>
        <p:spPr bwMode="auto">
          <a:xfrm>
            <a:off x="1371600" y="1981200"/>
            <a:ext cx="1828800" cy="369888"/>
          </a:xfrm>
          <a:prstGeom prst="rect">
            <a:avLst/>
          </a:prstGeom>
          <a:noFill/>
          <a:ln w="9525">
            <a:noFill/>
            <a:miter lim="800000"/>
            <a:headEnd/>
            <a:tailEnd/>
          </a:ln>
        </p:spPr>
        <p:txBody>
          <a:bodyPr>
            <a:spAutoFit/>
          </a:bodyPr>
          <a:lstStyle/>
          <a:p>
            <a:r>
              <a:rPr lang="en-US"/>
              <a:t>24 bit RGB</a:t>
            </a:r>
            <a:endParaRPr lang="he-IL"/>
          </a:p>
        </p:txBody>
      </p:sp>
      <p:sp>
        <p:nvSpPr>
          <p:cNvPr id="10246" name="TextBox 12"/>
          <p:cNvSpPr txBox="1">
            <a:spLocks noChangeArrowheads="1"/>
          </p:cNvSpPr>
          <p:nvPr/>
        </p:nvSpPr>
        <p:spPr bwMode="auto">
          <a:xfrm>
            <a:off x="5105400" y="1981200"/>
            <a:ext cx="1828800" cy="369888"/>
          </a:xfrm>
          <a:prstGeom prst="rect">
            <a:avLst/>
          </a:prstGeom>
          <a:noFill/>
          <a:ln w="9525">
            <a:noFill/>
            <a:miter lim="800000"/>
            <a:headEnd/>
            <a:tailEnd/>
          </a:ln>
        </p:spPr>
        <p:txBody>
          <a:bodyPr>
            <a:spAutoFit/>
          </a:bodyPr>
          <a:lstStyle/>
          <a:p>
            <a:r>
              <a:rPr lang="en-US"/>
              <a:t>16 colors</a:t>
            </a:r>
            <a:endParaRPr lang="he-IL"/>
          </a:p>
        </p:txBody>
      </p:sp>
      <p:sp>
        <p:nvSpPr>
          <p:cNvPr id="10247" name="Rectangle 8"/>
          <p:cNvSpPr>
            <a:spLocks noChangeArrowheads="1"/>
          </p:cNvSpPr>
          <p:nvPr/>
        </p:nvSpPr>
        <p:spPr bwMode="auto">
          <a:xfrm>
            <a:off x="1295400" y="5638800"/>
            <a:ext cx="5943600" cy="366713"/>
          </a:xfrm>
          <a:prstGeom prst="rect">
            <a:avLst/>
          </a:prstGeom>
          <a:noFill/>
          <a:ln w="9525">
            <a:noFill/>
            <a:miter lim="800000"/>
            <a:headEnd/>
            <a:tailEnd/>
          </a:ln>
        </p:spPr>
        <p:txBody>
          <a:bodyPr>
            <a:spAutoFit/>
          </a:bodyPr>
          <a:lstStyle/>
          <a:p>
            <a:pPr algn="l"/>
            <a:r>
              <a:rPr lang="en-US">
                <a:solidFill>
                  <a:srgbClr val="003399"/>
                </a:solidFill>
                <a:latin typeface="Times New Roman" pitchFamily="18" charset="0"/>
                <a:cs typeface="Times New Roman" pitchFamily="18" charset="0"/>
              </a:rPr>
              <a:t>Note that both images have the same pixel &amp; spatial resolution</a:t>
            </a:r>
            <a:endParaRPr lang="he-IL"/>
          </a:p>
        </p:txBody>
      </p:sp>
    </p:spTree>
    <p:extLst>
      <p:ext uri="{BB962C8B-B14F-4D97-AF65-F5344CB8AC3E}">
        <p14:creationId xmlns:p14="http://schemas.microsoft.com/office/powerpoint/2010/main" val="74080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ChangeArrowheads="1"/>
          </p:cNvSpPr>
          <p:nvPr/>
        </p:nvSpPr>
        <p:spPr bwMode="auto">
          <a:xfrm>
            <a:off x="457200" y="0"/>
            <a:ext cx="8229600" cy="700336"/>
          </a:xfrm>
          <a:prstGeom prst="rect">
            <a:avLst/>
          </a:prstGeom>
          <a:noFill/>
          <a:ln w="9525">
            <a:noFill/>
            <a:miter lim="800000"/>
            <a:headEnd/>
            <a:tailEnd/>
          </a:ln>
        </p:spPr>
        <p:txBody>
          <a:bodyPr anchor="ctr"/>
          <a:lstStyle/>
          <a:p>
            <a:pPr algn="ctr" rtl="0"/>
            <a:r>
              <a:rPr lang="en-US" sz="4400" dirty="0">
                <a:solidFill>
                  <a:srgbClr val="CC0000"/>
                </a:solidFill>
                <a:latin typeface="Times New Roman" pitchFamily="18" charset="0"/>
                <a:cs typeface="Times New Roman" pitchFamily="18" charset="0"/>
              </a:rPr>
              <a:t>Resolution</a:t>
            </a:r>
          </a:p>
        </p:txBody>
      </p:sp>
      <p:pic>
        <p:nvPicPr>
          <p:cNvPr id="9222" name="Picture 7" descr="Resolution_illustration.png"/>
          <p:cNvPicPr>
            <a:picLocks noChangeAspect="1"/>
          </p:cNvPicPr>
          <p:nvPr/>
        </p:nvPicPr>
        <p:blipFill>
          <a:blip r:embed="rId3" cstate="print"/>
          <a:srcRect/>
          <a:stretch>
            <a:fillRect/>
          </a:stretch>
        </p:blipFill>
        <p:spPr bwMode="auto">
          <a:xfrm>
            <a:off x="395536" y="5221560"/>
            <a:ext cx="8577943" cy="1447800"/>
          </a:xfrm>
          <a:prstGeom prst="rect">
            <a:avLst/>
          </a:prstGeom>
          <a:noFill/>
          <a:ln w="9525">
            <a:noFill/>
            <a:miter lim="800000"/>
            <a:headEnd/>
            <a:tailEnd/>
          </a:ln>
        </p:spPr>
      </p:pic>
      <p:pic>
        <p:nvPicPr>
          <p:cNvPr id="9220" name="Picture 5" descr="resolution.jpg"/>
          <p:cNvPicPr>
            <a:picLocks noChangeAspect="1"/>
          </p:cNvPicPr>
          <p:nvPr/>
        </p:nvPicPr>
        <p:blipFill>
          <a:blip r:embed="rId4" cstate="print"/>
          <a:srcRect/>
          <a:stretch>
            <a:fillRect/>
          </a:stretch>
        </p:blipFill>
        <p:spPr bwMode="auto">
          <a:xfrm>
            <a:off x="1944216" y="2414550"/>
            <a:ext cx="4572000" cy="2742642"/>
          </a:xfrm>
          <a:prstGeom prst="rect">
            <a:avLst/>
          </a:prstGeom>
          <a:noFill/>
          <a:ln w="9525">
            <a:noFill/>
            <a:miter lim="800000"/>
            <a:headEnd/>
            <a:tailEnd/>
          </a:ln>
        </p:spPr>
      </p:pic>
      <p:sp>
        <p:nvSpPr>
          <p:cNvPr id="8" name="Rectangle 8"/>
          <p:cNvSpPr>
            <a:spLocks noChangeArrowheads="1"/>
          </p:cNvSpPr>
          <p:nvPr/>
        </p:nvSpPr>
        <p:spPr bwMode="auto">
          <a:xfrm>
            <a:off x="6574363" y="6488668"/>
            <a:ext cx="2395736" cy="369332"/>
          </a:xfrm>
          <a:prstGeom prst="rect">
            <a:avLst/>
          </a:prstGeom>
          <a:noFill/>
          <a:ln w="9525">
            <a:noFill/>
            <a:miter lim="800000"/>
            <a:headEnd/>
            <a:tailEnd/>
          </a:ln>
        </p:spPr>
        <p:txBody>
          <a:bodyPr wrap="square">
            <a:spAutoFit/>
          </a:bodyPr>
          <a:lstStyle/>
          <a:p>
            <a:r>
              <a:rPr lang="en-US" dirty="0">
                <a:solidFill>
                  <a:srgbClr val="003399"/>
                </a:solidFill>
                <a:latin typeface="Times New Roman" pitchFamily="18" charset="0"/>
                <a:cs typeface="Times New Roman" pitchFamily="18" charset="0"/>
              </a:rPr>
              <a:t>Source: </a:t>
            </a:r>
            <a:r>
              <a:rPr lang="en-US" dirty="0" err="1">
                <a:solidFill>
                  <a:srgbClr val="003399"/>
                </a:solidFill>
                <a:latin typeface="Times New Roman" pitchFamily="18" charset="0"/>
                <a:cs typeface="Times New Roman" pitchFamily="18" charset="0"/>
              </a:rPr>
              <a:t>wikipedia</a:t>
            </a:r>
            <a:endParaRPr lang="he-IL" dirty="0">
              <a:solidFill>
                <a:srgbClr val="000000"/>
              </a:solidFill>
            </a:endParaRPr>
          </a:p>
        </p:txBody>
      </p:sp>
      <p:sp>
        <p:nvSpPr>
          <p:cNvPr id="9" name="Rectangle 3"/>
          <p:cNvSpPr>
            <a:spLocks noChangeArrowheads="1"/>
          </p:cNvSpPr>
          <p:nvPr/>
        </p:nvSpPr>
        <p:spPr bwMode="auto">
          <a:xfrm>
            <a:off x="444557" y="692696"/>
            <a:ext cx="8382000" cy="1800200"/>
          </a:xfrm>
          <a:prstGeom prst="rect">
            <a:avLst/>
          </a:prstGeom>
          <a:noFill/>
          <a:ln w="9525">
            <a:noFill/>
            <a:miter lim="800000"/>
            <a:headEnd/>
            <a:tailEnd/>
          </a:ln>
        </p:spPr>
        <p:txBody>
          <a:bodyPr/>
          <a:lstStyle/>
          <a:p>
            <a:pPr marL="342900" indent="-342900" algn="l" rtl="0">
              <a:spcBef>
                <a:spcPct val="20000"/>
              </a:spcBef>
              <a:buFontTx/>
              <a:buChar char="•"/>
            </a:pPr>
            <a:r>
              <a:rPr lang="en-US" sz="2400" dirty="0">
                <a:solidFill>
                  <a:srgbClr val="FF0000"/>
                </a:solidFill>
                <a:latin typeface="Times New Roman" pitchFamily="18" charset="0"/>
                <a:cs typeface="Times New Roman" pitchFamily="18" charset="0"/>
              </a:rPr>
              <a:t>Resolution</a:t>
            </a:r>
            <a:r>
              <a:rPr lang="en-US" sz="2400" dirty="0">
                <a:solidFill>
                  <a:srgbClr val="000000"/>
                </a:solidFill>
                <a:latin typeface="Times New Roman" pitchFamily="18" charset="0"/>
                <a:cs typeface="Times New Roman" pitchFamily="18" charset="0"/>
              </a:rPr>
              <a:t> is the capability of the sensor to observe or measure the smallest object clearly with distinct boundaries. </a:t>
            </a:r>
          </a:p>
          <a:p>
            <a:pPr marL="342900" indent="-342900" algn="l" rtl="0">
              <a:spcBef>
                <a:spcPct val="20000"/>
              </a:spcBef>
              <a:buFontTx/>
              <a:buChar char="•"/>
            </a:pPr>
            <a:r>
              <a:rPr lang="en-US" sz="2400" dirty="0">
                <a:solidFill>
                  <a:srgbClr val="FF0000"/>
                </a:solidFill>
                <a:latin typeface="Times New Roman" pitchFamily="18" charset="0"/>
                <a:cs typeface="Times New Roman" pitchFamily="18" charset="0"/>
              </a:rPr>
              <a:t>Resolution</a:t>
            </a:r>
            <a:r>
              <a:rPr lang="en-US" sz="2400" dirty="0">
                <a:solidFill>
                  <a:srgbClr val="000000"/>
                </a:solidFill>
                <a:latin typeface="Times New Roman" pitchFamily="18" charset="0"/>
                <a:cs typeface="Times New Roman" pitchFamily="18" charset="0"/>
              </a:rPr>
              <a:t> depends on the </a:t>
            </a:r>
            <a:r>
              <a:rPr lang="en-US" sz="2400" dirty="0">
                <a:solidFill>
                  <a:srgbClr val="00B0F0"/>
                </a:solidFill>
                <a:latin typeface="Times New Roman" pitchFamily="18" charset="0"/>
                <a:cs typeface="Times New Roman" pitchFamily="18" charset="0"/>
              </a:rPr>
              <a:t>physical size </a:t>
            </a:r>
            <a:r>
              <a:rPr lang="en-US" sz="2400" dirty="0">
                <a:solidFill>
                  <a:srgbClr val="000000"/>
                </a:solidFill>
                <a:latin typeface="Times New Roman" pitchFamily="18" charset="0"/>
                <a:cs typeface="Times New Roman" pitchFamily="18" charset="0"/>
              </a:rPr>
              <a:t>of a pixel. </a:t>
            </a:r>
          </a:p>
          <a:p>
            <a:pPr marL="342900" indent="-342900" algn="l" rtl="0">
              <a:spcBef>
                <a:spcPct val="20000"/>
              </a:spcBef>
            </a:pPr>
            <a:r>
              <a:rPr lang="en-US" sz="2400" dirty="0">
                <a:solidFill>
                  <a:srgbClr val="000000"/>
                </a:solidFill>
                <a:latin typeface="Times New Roman" pitchFamily="18" charset="0"/>
                <a:cs typeface="Times New Roman" pitchFamily="18" charset="0"/>
              </a:rPr>
              <a:t>	</a:t>
            </a:r>
            <a:r>
              <a:rPr lang="en-US" sz="2400" b="1" dirty="0">
                <a:solidFill>
                  <a:srgbClr val="7030A0"/>
                </a:solidFill>
                <a:latin typeface="Times New Roman" pitchFamily="18" charset="0"/>
                <a:cs typeface="Times New Roman" pitchFamily="18" charset="0"/>
              </a:rPr>
              <a:t>Higher</a:t>
            </a:r>
            <a:r>
              <a:rPr lang="en-US" sz="2400" dirty="0">
                <a:solidFill>
                  <a:srgbClr val="7030A0"/>
                </a:solidFill>
                <a:latin typeface="Times New Roman" pitchFamily="18" charset="0"/>
                <a:cs typeface="Times New Roman" pitchFamily="18" charset="0"/>
              </a:rPr>
              <a:t> </a:t>
            </a:r>
            <a:r>
              <a:rPr lang="en-US" sz="2400" dirty="0">
                <a:solidFill>
                  <a:srgbClr val="000000"/>
                </a:solidFill>
                <a:latin typeface="Times New Roman" pitchFamily="18" charset="0"/>
                <a:cs typeface="Times New Roman" pitchFamily="18" charset="0"/>
              </a:rPr>
              <a:t>resolution = more pixels per area = </a:t>
            </a:r>
            <a:r>
              <a:rPr lang="en-US" sz="2400" b="1" dirty="0">
                <a:solidFill>
                  <a:srgbClr val="FFC000"/>
                </a:solidFill>
                <a:latin typeface="Times New Roman" pitchFamily="18" charset="0"/>
                <a:cs typeface="Times New Roman" pitchFamily="18" charset="0"/>
              </a:rPr>
              <a:t>lower</a:t>
            </a:r>
            <a:r>
              <a:rPr lang="en-US" sz="2400" dirty="0">
                <a:solidFill>
                  <a:srgbClr val="FFC000"/>
                </a:solidFill>
                <a:latin typeface="Times New Roman" pitchFamily="18" charset="0"/>
                <a:cs typeface="Times New Roman" pitchFamily="18" charset="0"/>
              </a:rPr>
              <a:t> </a:t>
            </a:r>
            <a:r>
              <a:rPr lang="en-US" sz="2400" dirty="0">
                <a:solidFill>
                  <a:srgbClr val="000000"/>
                </a:solidFill>
                <a:latin typeface="Times New Roman" pitchFamily="18" charset="0"/>
                <a:cs typeface="Times New Roman" pitchFamily="18" charset="0"/>
              </a:rPr>
              <a:t>pixel size.</a:t>
            </a:r>
          </a:p>
        </p:txBody>
      </p:sp>
    </p:spTree>
    <p:extLst>
      <p:ext uri="{BB962C8B-B14F-4D97-AF65-F5344CB8AC3E}">
        <p14:creationId xmlns:p14="http://schemas.microsoft.com/office/powerpoint/2010/main" val="247131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txBox="1">
            <a:spLocks noGrp="1"/>
          </p:cNvSpPr>
          <p:nvPr/>
        </p:nvSpPr>
        <p:spPr bwMode="auto">
          <a:xfrm>
            <a:off x="6553200" y="6400800"/>
            <a:ext cx="2133600" cy="228600"/>
          </a:xfrm>
          <a:prstGeom prst="rect">
            <a:avLst/>
          </a:prstGeom>
          <a:noFill/>
          <a:ln w="9525">
            <a:noFill/>
            <a:miter lim="800000"/>
            <a:headEnd/>
            <a:tailEnd/>
          </a:ln>
        </p:spPr>
        <p:txBody>
          <a:bodyPr/>
          <a:lstStyle/>
          <a:p>
            <a:pPr rtl="0"/>
            <a:fld id="{FC2BC970-F97F-4FA8-8222-4C1119F91C00}" type="slidenum">
              <a:rPr lang="he-IL" sz="1400"/>
              <a:pPr rtl="0"/>
              <a:t>13</a:t>
            </a:fld>
            <a:endParaRPr lang="en-US" sz="1400"/>
          </a:p>
        </p:txBody>
      </p:sp>
      <p:sp>
        <p:nvSpPr>
          <p:cNvPr id="12291" name="Rectangle 2"/>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rtl="0"/>
            <a:r>
              <a:rPr lang="en-US" sz="4400" dirty="0">
                <a:solidFill>
                  <a:srgbClr val="CC0000"/>
                </a:solidFill>
                <a:latin typeface="Times New Roman" pitchFamily="18" charset="0"/>
                <a:cs typeface="Times New Roman" pitchFamily="18" charset="0"/>
              </a:rPr>
              <a:t>An image</a:t>
            </a:r>
          </a:p>
        </p:txBody>
      </p:sp>
      <p:pic>
        <p:nvPicPr>
          <p:cNvPr id="12292" name="Picture 2"/>
          <p:cNvPicPr>
            <a:picLocks noChangeAspect="1" noChangeArrowheads="1"/>
          </p:cNvPicPr>
          <p:nvPr/>
        </p:nvPicPr>
        <p:blipFill>
          <a:blip r:embed="rId3" cstate="print"/>
          <a:srcRect/>
          <a:stretch>
            <a:fillRect/>
          </a:stretch>
        </p:blipFill>
        <p:spPr bwMode="auto">
          <a:xfrm>
            <a:off x="838200" y="1217613"/>
            <a:ext cx="5672138" cy="5145087"/>
          </a:xfrm>
          <a:prstGeom prst="rect">
            <a:avLst/>
          </a:prstGeom>
          <a:noFill/>
          <a:ln w="9525">
            <a:noFill/>
            <a:miter lim="800000"/>
            <a:headEnd/>
            <a:tailEnd/>
          </a:ln>
        </p:spPr>
      </p:pic>
    </p:spTree>
    <p:extLst>
      <p:ext uri="{BB962C8B-B14F-4D97-AF65-F5344CB8AC3E}">
        <p14:creationId xmlns:p14="http://schemas.microsoft.com/office/powerpoint/2010/main" val="788726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856984" cy="548680"/>
          </a:xfrm>
        </p:spPr>
        <p:txBody>
          <a:bodyPr>
            <a:normAutofit fontScale="90000"/>
          </a:bodyPr>
          <a:lstStyle/>
          <a:p>
            <a:r>
              <a:rPr lang="en-US" dirty="0"/>
              <a:t>Our implementation: The Class </a:t>
            </a:r>
            <a:r>
              <a:rPr lang="en-US" dirty="0">
                <a:solidFill>
                  <a:srgbClr val="FF0000"/>
                </a:solidFill>
              </a:rPr>
              <a:t>Matrix</a:t>
            </a:r>
            <a:endParaRPr lang="he-IL" dirty="0">
              <a:solidFill>
                <a:srgbClr val="FF0000"/>
              </a:solidFill>
            </a:endParaRPr>
          </a:p>
        </p:txBody>
      </p:sp>
      <p:sp>
        <p:nvSpPr>
          <p:cNvPr id="6" name="Rectangle 3"/>
          <p:cNvSpPr>
            <a:spLocks noChangeArrowheads="1"/>
          </p:cNvSpPr>
          <p:nvPr/>
        </p:nvSpPr>
        <p:spPr bwMode="auto">
          <a:xfrm>
            <a:off x="251520" y="836712"/>
            <a:ext cx="8784976" cy="4248472"/>
          </a:xfrm>
          <a:prstGeom prst="rect">
            <a:avLst/>
          </a:prstGeom>
          <a:noFill/>
          <a:ln w="9525">
            <a:noFill/>
            <a:miter lim="800000"/>
            <a:headEnd/>
            <a:tailEnd/>
          </a:ln>
        </p:spPr>
        <p:txBody>
          <a:bodyPr/>
          <a:lstStyle/>
          <a:p>
            <a:pPr marL="342900" indent="-342900" algn="l" rtl="0">
              <a:spcBef>
                <a:spcPct val="20000"/>
              </a:spcBef>
              <a:buFontTx/>
              <a:buChar char="•"/>
            </a:pPr>
            <a:r>
              <a:rPr lang="en-US" sz="2400" dirty="0">
                <a:solidFill>
                  <a:srgbClr val="000000"/>
                </a:solidFill>
                <a:latin typeface="Times New Roman" pitchFamily="18" charset="0"/>
                <a:cs typeface="Times New Roman" pitchFamily="18" charset="0"/>
              </a:rPr>
              <a:t>Class </a:t>
            </a:r>
            <a:r>
              <a:rPr lang="en-US" sz="2400" dirty="0">
                <a:solidFill>
                  <a:srgbClr val="FF0000"/>
                </a:solidFill>
                <a:latin typeface="Times New Roman" pitchFamily="18" charset="0"/>
                <a:cs typeface="Times New Roman" pitchFamily="18" charset="0"/>
              </a:rPr>
              <a:t>Matrix</a:t>
            </a:r>
            <a:r>
              <a:rPr lang="en-US" sz="2400" dirty="0">
                <a:solidFill>
                  <a:srgbClr val="000000"/>
                </a:solidFill>
                <a:latin typeface="Times New Roman" pitchFamily="18" charset="0"/>
                <a:cs typeface="Times New Roman" pitchFamily="18" charset="0"/>
              </a:rPr>
              <a:t>, implemented as a </a:t>
            </a:r>
            <a:r>
              <a:rPr lang="en-US" sz="2400" dirty="0">
                <a:solidFill>
                  <a:srgbClr val="FF0000"/>
                </a:solidFill>
                <a:latin typeface="Times New Roman" pitchFamily="18" charset="0"/>
                <a:cs typeface="Times New Roman" pitchFamily="18" charset="0"/>
              </a:rPr>
              <a:t>list of lists</a:t>
            </a:r>
            <a:r>
              <a:rPr lang="en-US" sz="2400" dirty="0">
                <a:solidFill>
                  <a:srgbClr val="000000"/>
                </a:solidFill>
                <a:latin typeface="Times New Roman" pitchFamily="18" charset="0"/>
                <a:cs typeface="Times New Roman" pitchFamily="18" charset="0"/>
              </a:rPr>
              <a:t>:</a:t>
            </a:r>
          </a:p>
          <a:p>
            <a:pPr marL="536575" algn="l" rtl="0">
              <a:spcBef>
                <a:spcPct val="20000"/>
              </a:spcBef>
            </a:pPr>
            <a:endParaRPr lang="en-US" sz="2400" dirty="0">
              <a:solidFill>
                <a:srgbClr val="000000"/>
              </a:solidFill>
              <a:latin typeface="Times New Roman" pitchFamily="18" charset="0"/>
              <a:cs typeface="Times New Roman" pitchFamily="18" charset="0"/>
            </a:endParaRPr>
          </a:p>
          <a:p>
            <a:pPr marL="182563" algn="l" rtl="0">
              <a:spcBef>
                <a:spcPct val="20000"/>
              </a:spcBef>
              <a:tabLst>
                <a:tab pos="182563" algn="l"/>
              </a:tabLst>
            </a:pPr>
            <a:r>
              <a:rPr lang="en-US" sz="2400" b="1" dirty="0">
                <a:solidFill>
                  <a:schemeClr val="accent6"/>
                </a:solidFill>
                <a:latin typeface="Courier New" panose="02070309020205020404" pitchFamily="49" charset="0"/>
                <a:cs typeface="Courier New" panose="02070309020205020404" pitchFamily="49" charset="0"/>
              </a:rPr>
              <a:t>class</a:t>
            </a:r>
            <a:r>
              <a:rPr lang="en-US" sz="2400" dirty="0">
                <a:latin typeface="Courier New" panose="02070309020205020404" pitchFamily="49" charset="0"/>
                <a:cs typeface="Courier New" panose="02070309020205020404" pitchFamily="49" charset="0"/>
              </a:rPr>
              <a:t> </a:t>
            </a:r>
            <a:r>
              <a:rPr lang="en-US" sz="2400" dirty="0">
                <a:solidFill>
                  <a:srgbClr val="0000FF"/>
                </a:solidFill>
                <a:latin typeface="Courier New" panose="02070309020205020404" pitchFamily="49" charset="0"/>
                <a:cs typeface="Courier New" panose="02070309020205020404" pitchFamily="49" charset="0"/>
              </a:rPr>
              <a:t>Matrix</a:t>
            </a:r>
            <a:r>
              <a:rPr lang="en-US" sz="2400" dirty="0">
                <a:latin typeface="Courier New" panose="02070309020205020404" pitchFamily="49" charset="0"/>
                <a:cs typeface="Courier New" panose="02070309020205020404" pitchFamily="49" charset="0"/>
              </a:rPr>
              <a:t>:</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b="1" dirty="0" err="1">
                <a:solidFill>
                  <a:schemeClr val="accent6"/>
                </a:solidFill>
                <a:latin typeface="Courier New" panose="02070309020205020404" pitchFamily="49" charset="0"/>
                <a:cs typeface="Courier New" panose="02070309020205020404" pitchFamily="49" charset="0"/>
              </a:rPr>
              <a:t>def</a:t>
            </a:r>
            <a:r>
              <a:rPr lang="en-US" sz="2400" dirty="0">
                <a:latin typeface="Courier New" panose="02070309020205020404" pitchFamily="49" charset="0"/>
                <a:cs typeface="Courier New" panose="02070309020205020404" pitchFamily="49" charset="0"/>
              </a:rPr>
              <a:t> </a:t>
            </a:r>
            <a:r>
              <a:rPr lang="en-US" sz="2400" dirty="0">
                <a:solidFill>
                  <a:srgbClr val="0000FF"/>
                </a:solidFill>
                <a:latin typeface="Courier New" panose="02070309020205020404" pitchFamily="49" charset="0"/>
                <a:cs typeface="Courier New" panose="02070309020205020404" pitchFamily="49" charset="0"/>
              </a:rPr>
              <a:t>__</a:t>
            </a:r>
            <a:r>
              <a:rPr lang="en-US" sz="2400" dirty="0" err="1">
                <a:solidFill>
                  <a:srgbClr val="0000FF"/>
                </a:solidFill>
                <a:latin typeface="Courier New" panose="02070309020205020404" pitchFamily="49" charset="0"/>
                <a:cs typeface="Courier New" panose="02070309020205020404" pitchFamily="49" charset="0"/>
              </a:rPr>
              <a:t>init</a:t>
            </a:r>
            <a:r>
              <a:rPr lang="en-US" sz="2400" dirty="0">
                <a:solidFill>
                  <a:srgbClr val="0000FF"/>
                </a:solidFill>
                <a:latin typeface="Courier New" panose="02070309020205020404" pitchFamily="49" charset="0"/>
                <a:cs typeface="Courier New" panose="02070309020205020404" pitchFamily="49" charset="0"/>
              </a:rPr>
              <a:t>__</a:t>
            </a:r>
            <a:r>
              <a:rPr lang="en-US" sz="2400" dirty="0">
                <a:latin typeface="Courier New" panose="02070309020205020404" pitchFamily="49" charset="0"/>
                <a:cs typeface="Courier New" panose="02070309020205020404" pitchFamily="49" charset="0"/>
              </a:rPr>
              <a:t>(self, n, m, </a:t>
            </a:r>
            <a:r>
              <a:rPr lang="en-US" sz="2400" dirty="0" err="1">
                <a:latin typeface="Courier New" panose="02070309020205020404" pitchFamily="49" charset="0"/>
                <a:cs typeface="Courier New" panose="02070309020205020404" pitchFamily="49" charset="0"/>
              </a:rPr>
              <a:t>val</a:t>
            </a:r>
            <a:r>
              <a:rPr lang="en-US" sz="2400" dirty="0">
                <a:latin typeface="Courier New" panose="02070309020205020404" pitchFamily="49" charset="0"/>
                <a:cs typeface="Courier New" panose="02070309020205020404" pitchFamily="49" charset="0"/>
              </a:rPr>
              <a:t>=0):</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a:solidFill>
                  <a:schemeClr val="accent6"/>
                </a:solidFill>
                <a:latin typeface="Courier New" panose="02070309020205020404" pitchFamily="49" charset="0"/>
                <a:cs typeface="Courier New" panose="02070309020205020404" pitchFamily="49" charset="0"/>
              </a:rPr>
              <a:t>assert</a:t>
            </a:r>
            <a:r>
              <a:rPr lang="en-US" sz="2400" dirty="0">
                <a:latin typeface="Courier New" panose="02070309020205020404" pitchFamily="49" charset="0"/>
                <a:cs typeface="Courier New" panose="02070309020205020404" pitchFamily="49" charset="0"/>
              </a:rPr>
              <a:t> n &gt; 0 </a:t>
            </a:r>
            <a:r>
              <a:rPr lang="en-US" sz="2400" dirty="0">
                <a:solidFill>
                  <a:schemeClr val="accent6"/>
                </a:solidFill>
                <a:latin typeface="Courier New" panose="02070309020205020404" pitchFamily="49" charset="0"/>
                <a:cs typeface="Courier New" panose="02070309020205020404" pitchFamily="49" charset="0"/>
              </a:rPr>
              <a:t>and</a:t>
            </a:r>
            <a:r>
              <a:rPr lang="en-US" sz="2400" dirty="0">
                <a:latin typeface="Courier New" panose="02070309020205020404" pitchFamily="49" charset="0"/>
                <a:cs typeface="Courier New" panose="02070309020205020404" pitchFamily="49" charset="0"/>
              </a:rPr>
              <a:t> m &gt; 0</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self.rows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val</a:t>
            </a:r>
            <a:r>
              <a:rPr lang="en-US" sz="2400" dirty="0">
                <a:latin typeface="Courier New" panose="02070309020205020404" pitchFamily="49" charset="0"/>
                <a:cs typeface="Courier New" panose="02070309020205020404" pitchFamily="49" charset="0"/>
              </a:rPr>
              <a:t>]*m </a:t>
            </a:r>
            <a:r>
              <a:rPr lang="en-US" sz="2400" dirty="0">
                <a:solidFill>
                  <a:schemeClr val="accent6"/>
                </a:solidFill>
                <a:latin typeface="Courier New" panose="02070309020205020404" pitchFamily="49" charset="0"/>
                <a:cs typeface="Courier New" panose="02070309020205020404" pitchFamily="49" charset="0"/>
              </a:rPr>
              <a:t>for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a:t>
            </a:r>
            <a:r>
              <a:rPr lang="en-US" sz="2400" dirty="0">
                <a:solidFill>
                  <a:schemeClr val="accent6"/>
                </a:solidFill>
                <a:latin typeface="Courier New" panose="02070309020205020404" pitchFamily="49" charset="0"/>
                <a:cs typeface="Courier New" panose="02070309020205020404" pitchFamily="49" charset="0"/>
              </a:rPr>
              <a:t>in</a:t>
            </a:r>
            <a:r>
              <a:rPr lang="en-US" sz="2400" dirty="0">
                <a:latin typeface="Courier New" panose="02070309020205020404" pitchFamily="49" charset="0"/>
                <a:cs typeface="Courier New" panose="02070309020205020404" pitchFamily="49" charset="0"/>
              </a:rPr>
              <a:t> range(n)]</a:t>
            </a:r>
            <a:endParaRPr lang="en-US" sz="2400" dirty="0">
              <a:solidFill>
                <a:srgbClr val="000000"/>
              </a:solidFill>
              <a:latin typeface="Courier New" panose="02070309020205020404" pitchFamily="49" charset="0"/>
              <a:cs typeface="Courier New" panose="02070309020205020404" pitchFamily="49" charset="0"/>
            </a:endParaRPr>
          </a:p>
          <a:p>
            <a:pPr marL="892175" algn="l" rtl="0">
              <a:spcBef>
                <a:spcPct val="20000"/>
              </a:spcBef>
              <a:buFontTx/>
              <a:buChar char="•"/>
            </a:pPr>
            <a:endParaRPr lang="en-US" sz="2400" dirty="0">
              <a:solidFill>
                <a:srgbClr val="000000"/>
              </a:solidFill>
              <a:latin typeface="Courier New" panose="02070309020205020404" pitchFamily="49" charset="0"/>
              <a:cs typeface="Courier New" panose="02070309020205020404" pitchFamily="49" charset="0"/>
            </a:endParaRPr>
          </a:p>
        </p:txBody>
      </p:sp>
      <p:sp>
        <p:nvSpPr>
          <p:cNvPr id="5" name="הסבר אליפטי 1"/>
          <p:cNvSpPr/>
          <p:nvPr/>
        </p:nvSpPr>
        <p:spPr bwMode="auto">
          <a:xfrm>
            <a:off x="5364088" y="3717032"/>
            <a:ext cx="1162472" cy="637913"/>
          </a:xfrm>
          <a:prstGeom prst="wedgeEllipseCallout">
            <a:avLst>
              <a:gd name="adj1" fmla="val -118875"/>
              <a:gd name="adj2" fmla="val -111572"/>
            </a:avLst>
          </a:prstGeom>
          <a:solidFill>
            <a:srgbClr val="0070C0"/>
          </a:solidFill>
          <a:ln w="9525" cap="flat" cmpd="sng" algn="ctr">
            <a:solidFill>
              <a:schemeClr val="tx1"/>
            </a:solidFill>
            <a:prstDash val="solid"/>
            <a:round/>
            <a:headEnd type="none" w="med" len="med"/>
            <a:tailEnd type="none" w="med" len="med"/>
          </a:ln>
          <a:effectLst>
            <a:glow rad="152400">
              <a:schemeClr val="accent5">
                <a:lumMod val="40000"/>
                <a:lumOff val="60000"/>
                <a:alpha val="40000"/>
              </a:schemeClr>
            </a:glow>
            <a:outerShdw blurRad="152400" dist="139700" dir="3600000" sx="60000" sy="60000" algn="ctr" rotWithShape="0">
              <a:schemeClr val="accent1">
                <a:lumMod val="75000"/>
                <a:alpha val="46000"/>
              </a:schemeClr>
            </a:outerShdw>
            <a:softEdge rad="0"/>
          </a:effectLst>
          <a:scene3d>
            <a:camera prst="orthographicFront"/>
            <a:lightRig rig="threePt" dir="t"/>
          </a:scene3d>
          <a:sp3d contourW="6350" prstMaterial="metal"/>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bg1"/>
                </a:solidFill>
                <a:latin typeface="Tahoma" pitchFamily="34" charset="0"/>
              </a:rPr>
              <a:t>fill</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ahoma" pitchFamily="34" charset="0"/>
              </a:rPr>
              <a:t>with </a:t>
            </a:r>
            <a:r>
              <a:rPr kumimoji="0" lang="en-US" sz="1600" b="0" i="0" u="none" strike="noStrike" cap="none" normalizeH="0" baseline="0" dirty="0" err="1">
                <a:ln>
                  <a:noFill/>
                </a:ln>
                <a:solidFill>
                  <a:schemeClr val="bg1"/>
                </a:solidFill>
                <a:effectLst/>
                <a:latin typeface="Tahoma" pitchFamily="34" charset="0"/>
              </a:rPr>
              <a:t>val</a:t>
            </a:r>
            <a:endParaRPr kumimoji="0" lang="en-US" sz="1600" b="0" i="0" u="none" strike="noStrike" cap="none" normalizeH="0" baseline="0" dirty="0">
              <a:ln>
                <a:noFill/>
              </a:ln>
              <a:solidFill>
                <a:schemeClr val="bg1"/>
              </a:solidFill>
              <a:effectLst/>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0"/>
            <a:ext cx="4392488" cy="548680"/>
          </a:xfrm>
        </p:spPr>
        <p:txBody>
          <a:bodyPr>
            <a:normAutofit fontScale="90000"/>
          </a:bodyPr>
          <a:lstStyle/>
          <a:p>
            <a:r>
              <a:rPr lang="en-US" dirty="0"/>
              <a:t>The Class </a:t>
            </a:r>
            <a:r>
              <a:rPr lang="en-US" dirty="0">
                <a:solidFill>
                  <a:srgbClr val="FF0000"/>
                </a:solidFill>
              </a:rPr>
              <a:t>Matrix </a:t>
            </a:r>
            <a:r>
              <a:rPr lang="en-US" dirty="0"/>
              <a:t>(2)</a:t>
            </a:r>
            <a:endParaRPr lang="he-IL" dirty="0"/>
          </a:p>
        </p:txBody>
      </p:sp>
      <p:pic>
        <p:nvPicPr>
          <p:cNvPr id="8" name="תמונה 7">
            <a:extLst>
              <a:ext uri="{FF2B5EF4-FFF2-40B4-BE49-F238E27FC236}">
                <a16:creationId xmlns:a16="http://schemas.microsoft.com/office/drawing/2014/main" id="{E2108625-315B-41DA-8D6F-6AB3CC56D66D}"/>
              </a:ext>
            </a:extLst>
          </p:cNvPr>
          <p:cNvPicPr>
            <a:picLocks noChangeAspect="1"/>
          </p:cNvPicPr>
          <p:nvPr/>
        </p:nvPicPr>
        <p:blipFill>
          <a:blip r:embed="rId2"/>
          <a:stretch>
            <a:fillRect/>
          </a:stretch>
        </p:blipFill>
        <p:spPr>
          <a:xfrm>
            <a:off x="179512" y="620688"/>
            <a:ext cx="8778240" cy="4890302"/>
          </a:xfrm>
          <a:prstGeom prst="rect">
            <a:avLst/>
          </a:prstGeom>
        </p:spPr>
      </p:pic>
      <p:sp>
        <p:nvSpPr>
          <p:cNvPr id="6" name="הסבר אליפטי 1"/>
          <p:cNvSpPr/>
          <p:nvPr/>
        </p:nvSpPr>
        <p:spPr bwMode="auto">
          <a:xfrm>
            <a:off x="5508104" y="6021288"/>
            <a:ext cx="1944216" cy="637913"/>
          </a:xfrm>
          <a:prstGeom prst="wedgeEllipseCallout">
            <a:avLst>
              <a:gd name="adj1" fmla="val -99166"/>
              <a:gd name="adj2" fmla="val -151162"/>
            </a:avLst>
          </a:prstGeom>
          <a:solidFill>
            <a:srgbClr val="0070C0"/>
          </a:solidFill>
          <a:ln w="9525" cap="flat" cmpd="sng" algn="ctr">
            <a:solidFill>
              <a:schemeClr val="tx1"/>
            </a:solidFill>
            <a:prstDash val="solid"/>
            <a:round/>
            <a:headEnd type="none" w="med" len="med"/>
            <a:tailEnd type="none" w="med" len="med"/>
          </a:ln>
          <a:effectLst>
            <a:glow rad="152400">
              <a:schemeClr val="accent5">
                <a:lumMod val="40000"/>
                <a:lumOff val="60000"/>
                <a:alpha val="40000"/>
              </a:schemeClr>
            </a:glow>
            <a:outerShdw blurRad="152400" dist="139700" dir="3600000" sx="60000" sy="60000" algn="ctr" rotWithShape="0">
              <a:schemeClr val="accent1">
                <a:lumMod val="75000"/>
                <a:alpha val="46000"/>
              </a:schemeClr>
            </a:outerShdw>
            <a:softEdge rad="0"/>
          </a:effectLst>
          <a:scene3d>
            <a:camera prst="orthographicFront"/>
            <a:lightRig rig="threePt" dir="t"/>
          </a:scene3d>
          <a:sp3d contourW="6350" prstMaterial="metal"/>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bg1"/>
                </a:solidFill>
                <a:latin typeface="Tahoma" pitchFamily="34" charset="0"/>
              </a:rPr>
              <a:t>calls eq</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ahoma" pitchFamily="34" charset="0"/>
              </a:rPr>
              <a:t>of class list</a:t>
            </a:r>
          </a:p>
        </p:txBody>
      </p:sp>
    </p:spTree>
    <p:extLst>
      <p:ext uri="{BB962C8B-B14F-4D97-AF65-F5344CB8AC3E}">
        <p14:creationId xmlns:p14="http://schemas.microsoft.com/office/powerpoint/2010/main" val="233631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0"/>
            <a:ext cx="4320480" cy="548680"/>
          </a:xfrm>
        </p:spPr>
        <p:txBody>
          <a:bodyPr>
            <a:normAutofit fontScale="90000"/>
          </a:bodyPr>
          <a:lstStyle/>
          <a:p>
            <a:r>
              <a:rPr lang="en-US" dirty="0"/>
              <a:t>The Class </a:t>
            </a:r>
            <a:r>
              <a:rPr lang="en-US" dirty="0">
                <a:solidFill>
                  <a:srgbClr val="FF0000"/>
                </a:solidFill>
              </a:rPr>
              <a:t>Matrix </a:t>
            </a:r>
            <a:r>
              <a:rPr lang="en-US" dirty="0"/>
              <a:t>(3)</a:t>
            </a:r>
            <a:endParaRPr lang="he-IL" dirty="0"/>
          </a:p>
        </p:txBody>
      </p:sp>
      <p:sp>
        <p:nvSpPr>
          <p:cNvPr id="6" name="Rectangle 3"/>
          <p:cNvSpPr>
            <a:spLocks noChangeArrowheads="1"/>
          </p:cNvSpPr>
          <p:nvPr/>
        </p:nvSpPr>
        <p:spPr bwMode="auto">
          <a:xfrm>
            <a:off x="251520" y="620688"/>
            <a:ext cx="8784976" cy="5760640"/>
          </a:xfrm>
          <a:prstGeom prst="rect">
            <a:avLst/>
          </a:prstGeom>
          <a:noFill/>
          <a:ln w="9525">
            <a:noFill/>
            <a:miter lim="800000"/>
            <a:headEnd/>
            <a:tailEnd/>
          </a:ln>
        </p:spPr>
        <p:txBody>
          <a:bodyPr/>
          <a:lstStyle/>
          <a:p>
            <a:pPr marL="342900" indent="-342900" algn="l" rtl="0">
              <a:spcBef>
                <a:spcPct val="20000"/>
              </a:spcBef>
              <a:buFontTx/>
              <a:buChar char="•"/>
            </a:pPr>
            <a:r>
              <a:rPr lang="en-US" sz="2400" dirty="0">
                <a:solidFill>
                  <a:srgbClr val="000000"/>
                </a:solidFill>
                <a:latin typeface="Times New Roman" pitchFamily="18" charset="0"/>
                <a:cs typeface="Times New Roman" pitchFamily="18" charset="0"/>
              </a:rPr>
              <a:t>Additional methods (we will only show how to use them):</a:t>
            </a:r>
          </a:p>
          <a:p>
            <a:pPr marL="982663" indent="-342900" algn="l" rtl="0">
              <a:spcBef>
                <a:spcPct val="20000"/>
              </a:spcBef>
              <a:buFont typeface="Wingdings" panose="05000000000000000000" pitchFamily="2" charset="2"/>
              <a:buChar char="q"/>
            </a:pPr>
            <a:r>
              <a:rPr lang="en-US" sz="2400" b="1" dirty="0">
                <a:solidFill>
                  <a:srgbClr val="000000"/>
                </a:solidFill>
                <a:latin typeface="Times New Roman" pitchFamily="18" charset="0"/>
                <a:cs typeface="Times New Roman" pitchFamily="18" charset="0"/>
              </a:rPr>
              <a:t>copy</a:t>
            </a:r>
          </a:p>
          <a:p>
            <a:pPr marL="982663" indent="-342900" algn="l" rtl="0">
              <a:spcBef>
                <a:spcPct val="20000"/>
              </a:spcBef>
              <a:buFont typeface="Wingdings" panose="05000000000000000000" pitchFamily="2" charset="2"/>
              <a:buChar char="q"/>
            </a:pPr>
            <a:endParaRPr lang="en-US" sz="2400" b="1" dirty="0">
              <a:solidFill>
                <a:srgbClr val="000000"/>
              </a:solidFill>
              <a:latin typeface="Times New Roman" pitchFamily="18" charset="0"/>
              <a:cs typeface="Times New Roman" pitchFamily="18" charset="0"/>
            </a:endParaRPr>
          </a:p>
          <a:p>
            <a:pPr marL="982663" indent="-342900" algn="l" rtl="0">
              <a:spcBef>
                <a:spcPct val="20000"/>
              </a:spcBef>
              <a:buFont typeface="Wingdings" panose="05000000000000000000" pitchFamily="2" charset="2"/>
              <a:buChar char="q"/>
            </a:pPr>
            <a:r>
              <a:rPr lang="en-US" sz="2400" b="1" dirty="0">
                <a:solidFill>
                  <a:srgbClr val="000000"/>
                </a:solidFill>
                <a:latin typeface="Times New Roman" pitchFamily="18" charset="0"/>
                <a:cs typeface="Times New Roman" pitchFamily="18" charset="0"/>
              </a:rPr>
              <a:t>Arithmetical</a:t>
            </a:r>
            <a:r>
              <a:rPr lang="en-US" sz="2400" dirty="0">
                <a:solidFill>
                  <a:srgbClr val="000000"/>
                </a:solidFill>
                <a:latin typeface="Times New Roman" pitchFamily="18" charset="0"/>
                <a:cs typeface="Times New Roman" pitchFamily="18" charset="0"/>
              </a:rPr>
              <a:t> operations, e.g., </a:t>
            </a:r>
            <a:r>
              <a:rPr lang="en-US" sz="2400" dirty="0">
                <a:solidFill>
                  <a:srgbClr val="000000"/>
                </a:solidFill>
                <a:latin typeface="Courier New" panose="02070309020205020404" pitchFamily="49" charset="0"/>
                <a:cs typeface="Courier New" panose="02070309020205020404" pitchFamily="49" charset="0"/>
              </a:rPr>
              <a:t>mat1 + mat2</a:t>
            </a:r>
          </a:p>
          <a:p>
            <a:pPr marL="982663" indent="-342900" algn="l" rtl="0">
              <a:spcBef>
                <a:spcPct val="20000"/>
              </a:spcBef>
              <a:buFont typeface="Wingdings" panose="05000000000000000000" pitchFamily="2" charset="2"/>
              <a:buChar char="q"/>
            </a:pPr>
            <a:endParaRPr lang="en-US" sz="2400" dirty="0">
              <a:solidFill>
                <a:srgbClr val="000000"/>
              </a:solidFill>
              <a:latin typeface="Times New Roman" pitchFamily="18" charset="0"/>
              <a:cs typeface="Times New Roman" pitchFamily="18" charset="0"/>
            </a:endParaRPr>
          </a:p>
          <a:p>
            <a:pPr marL="982663" indent="-342900" algn="l" rtl="0">
              <a:spcBef>
                <a:spcPct val="20000"/>
              </a:spcBef>
              <a:buFont typeface="Wingdings" panose="05000000000000000000" pitchFamily="2" charset="2"/>
              <a:buChar char="q"/>
            </a:pPr>
            <a:r>
              <a:rPr lang="en-US" sz="2400" b="1" dirty="0">
                <a:solidFill>
                  <a:srgbClr val="000000"/>
                </a:solidFill>
                <a:latin typeface="Times New Roman" pitchFamily="18" charset="0"/>
                <a:cs typeface="Times New Roman" pitchFamily="18" charset="0"/>
              </a:rPr>
              <a:t>__</a:t>
            </a:r>
            <a:r>
              <a:rPr lang="en-US" sz="2400" b="1" dirty="0" err="1">
                <a:solidFill>
                  <a:srgbClr val="000000"/>
                </a:solidFill>
                <a:latin typeface="Times New Roman" pitchFamily="18" charset="0"/>
                <a:cs typeface="Times New Roman" pitchFamily="18" charset="0"/>
              </a:rPr>
              <a:t>getitem</a:t>
            </a:r>
            <a:r>
              <a:rPr lang="en-US" sz="2400" b="1" dirty="0">
                <a:solidFill>
                  <a:srgbClr val="000000"/>
                </a:solidFill>
                <a:latin typeface="Times New Roman" pitchFamily="18" charset="0"/>
                <a:cs typeface="Times New Roman" pitchFamily="18" charset="0"/>
              </a:rPr>
              <a:t>__ </a:t>
            </a:r>
            <a:r>
              <a:rPr lang="en-US" sz="2400" dirty="0">
                <a:solidFill>
                  <a:srgbClr val="000000"/>
                </a:solidFill>
                <a:latin typeface="Times New Roman" pitchFamily="18" charset="0"/>
                <a:cs typeface="Times New Roman" pitchFamily="18" charset="0"/>
              </a:rPr>
              <a:t>: receives a tuple (</a:t>
            </a:r>
            <a:r>
              <a:rPr lang="en-US" sz="2400" dirty="0" err="1">
                <a:solidFill>
                  <a:srgbClr val="000000"/>
                </a:solidFill>
                <a:latin typeface="Times New Roman" pitchFamily="18" charset="0"/>
                <a:cs typeface="Times New Roman" pitchFamily="18" charset="0"/>
              </a:rPr>
              <a:t>i,j</a:t>
            </a:r>
            <a:r>
              <a:rPr lang="en-US" sz="2400" dirty="0">
                <a:solidFill>
                  <a:srgbClr val="000000"/>
                </a:solidFill>
                <a:latin typeface="Times New Roman" pitchFamily="18" charset="0"/>
                <a:cs typeface="Times New Roman" pitchFamily="18" charset="0"/>
              </a:rPr>
              <a:t>)</a:t>
            </a:r>
          </a:p>
          <a:p>
            <a:pPr marL="982663" indent="-342900" algn="l" rtl="0">
              <a:spcBef>
                <a:spcPct val="20000"/>
              </a:spcBef>
              <a:buFont typeface="Wingdings" panose="05000000000000000000" pitchFamily="2" charset="2"/>
              <a:buChar char="q"/>
            </a:pPr>
            <a:r>
              <a:rPr lang="en-US" sz="2400" b="1" dirty="0">
                <a:solidFill>
                  <a:srgbClr val="000000"/>
                </a:solidFill>
                <a:latin typeface="Times New Roman" pitchFamily="18" charset="0"/>
                <a:cs typeface="Times New Roman" pitchFamily="18" charset="0"/>
              </a:rPr>
              <a:t>__</a:t>
            </a:r>
            <a:r>
              <a:rPr lang="en-US" sz="2400" b="1" dirty="0" err="1">
                <a:solidFill>
                  <a:srgbClr val="000000"/>
                </a:solidFill>
                <a:latin typeface="Times New Roman" pitchFamily="18" charset="0"/>
                <a:cs typeface="Times New Roman" pitchFamily="18" charset="0"/>
              </a:rPr>
              <a:t>setitem</a:t>
            </a:r>
            <a:r>
              <a:rPr lang="en-US" sz="2400" b="1" dirty="0">
                <a:solidFill>
                  <a:srgbClr val="000000"/>
                </a:solidFill>
                <a:latin typeface="Times New Roman" pitchFamily="18" charset="0"/>
                <a:cs typeface="Times New Roman" pitchFamily="18" charset="0"/>
              </a:rPr>
              <a:t>__</a:t>
            </a:r>
            <a:r>
              <a:rPr lang="en-US" sz="2400" dirty="0">
                <a:solidFill>
                  <a:srgbClr val="000000"/>
                </a:solidFill>
                <a:latin typeface="Times New Roman" pitchFamily="18" charset="0"/>
                <a:cs typeface="Times New Roman" pitchFamily="18" charset="0"/>
              </a:rPr>
              <a:t> : receives a tuple (</a:t>
            </a:r>
            <a:r>
              <a:rPr lang="en-US" sz="2400" dirty="0" err="1">
                <a:solidFill>
                  <a:srgbClr val="000000"/>
                </a:solidFill>
                <a:latin typeface="Times New Roman" pitchFamily="18" charset="0"/>
                <a:cs typeface="Times New Roman" pitchFamily="18" charset="0"/>
              </a:rPr>
              <a:t>i,j</a:t>
            </a:r>
            <a:r>
              <a:rPr lang="en-US" sz="2400" dirty="0">
                <a:solidFill>
                  <a:srgbClr val="000000"/>
                </a:solidFill>
                <a:latin typeface="Times New Roman" pitchFamily="18" charset="0"/>
                <a:cs typeface="Times New Roman" pitchFamily="18" charset="0"/>
              </a:rPr>
              <a:t>) and </a:t>
            </a:r>
            <a:r>
              <a:rPr lang="en-US" sz="2400" dirty="0" err="1">
                <a:solidFill>
                  <a:srgbClr val="000000"/>
                </a:solidFill>
                <a:latin typeface="Times New Roman" pitchFamily="18" charset="0"/>
                <a:cs typeface="Times New Roman" pitchFamily="18" charset="0"/>
              </a:rPr>
              <a:t>val</a:t>
            </a:r>
            <a:endParaRPr lang="en-US" sz="2400" dirty="0">
              <a:solidFill>
                <a:srgbClr val="000000"/>
              </a:solidFill>
              <a:latin typeface="Times New Roman" pitchFamily="18" charset="0"/>
              <a:cs typeface="Times New Roman" pitchFamily="18" charset="0"/>
            </a:endParaRPr>
          </a:p>
          <a:p>
            <a:pPr marL="639763" algn="l" rtl="0">
              <a:spcBef>
                <a:spcPct val="20000"/>
              </a:spcBef>
            </a:pP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i</a:t>
            </a:r>
            <a:r>
              <a:rPr lang="en-US" sz="2400" dirty="0">
                <a:solidFill>
                  <a:srgbClr val="000000"/>
                </a:solidFill>
                <a:latin typeface="Times New Roman" pitchFamily="18" charset="0"/>
                <a:cs typeface="Times New Roman" pitchFamily="18" charset="0"/>
              </a:rPr>
              <a:t> and j can be both </a:t>
            </a:r>
            <a:r>
              <a:rPr lang="en-US" sz="2400" dirty="0">
                <a:solidFill>
                  <a:srgbClr val="0000FF"/>
                </a:solidFill>
                <a:latin typeface="Times New Roman" pitchFamily="18" charset="0"/>
                <a:cs typeface="Times New Roman" pitchFamily="18" charset="0"/>
              </a:rPr>
              <a:t>integers</a:t>
            </a:r>
            <a:r>
              <a:rPr lang="en-US" sz="2400" dirty="0">
                <a:solidFill>
                  <a:srgbClr val="000000"/>
                </a:solidFill>
                <a:latin typeface="Times New Roman" pitchFamily="18" charset="0"/>
                <a:cs typeface="Times New Roman" pitchFamily="18" charset="0"/>
              </a:rPr>
              <a:t> or both </a:t>
            </a:r>
            <a:r>
              <a:rPr lang="en-US" sz="2400" dirty="0">
                <a:solidFill>
                  <a:srgbClr val="0000FF"/>
                </a:solidFill>
                <a:latin typeface="Times New Roman" pitchFamily="18" charset="0"/>
                <a:cs typeface="Times New Roman" pitchFamily="18" charset="0"/>
              </a:rPr>
              <a:t>slices </a:t>
            </a:r>
          </a:p>
          <a:p>
            <a:pPr marL="639763" algn="l" rtl="0">
              <a:spcBef>
                <a:spcPct val="20000"/>
              </a:spcBef>
            </a:pPr>
            <a:endParaRPr lang="en-US" sz="2400" dirty="0">
              <a:solidFill>
                <a:srgbClr val="0000FF"/>
              </a:solidFill>
              <a:latin typeface="Times New Roman" pitchFamily="18" charset="0"/>
              <a:cs typeface="Times New Roman" pitchFamily="18" charset="0"/>
            </a:endParaRPr>
          </a:p>
          <a:p>
            <a:pPr marL="982663" lvl="0" indent="-342900" algn="l" rtl="0">
              <a:spcBef>
                <a:spcPct val="20000"/>
              </a:spcBef>
              <a:buFont typeface="Wingdings" panose="05000000000000000000" pitchFamily="2" charset="2"/>
              <a:buChar char="q"/>
            </a:pPr>
            <a:r>
              <a:rPr lang="en-US" sz="2400" b="1" dirty="0">
                <a:solidFill>
                  <a:srgbClr val="000000"/>
                </a:solidFill>
                <a:latin typeface="Times New Roman" pitchFamily="18" charset="0"/>
                <a:cs typeface="Times New Roman" pitchFamily="18" charset="0"/>
              </a:rPr>
              <a:t>display</a:t>
            </a:r>
            <a:r>
              <a:rPr lang="en-US" sz="2400" dirty="0">
                <a:solidFill>
                  <a:srgbClr val="000000"/>
                </a:solidFill>
                <a:latin typeface="Times New Roman" pitchFamily="18" charset="0"/>
                <a:cs typeface="Times New Roman" pitchFamily="18" charset="0"/>
              </a:rPr>
              <a:t>: shows the image represented by a matrix, uses the Python standard (no installation needed) package </a:t>
            </a:r>
            <a:r>
              <a:rPr lang="en-US" sz="2400" dirty="0" err="1">
                <a:solidFill>
                  <a:srgbClr val="000000"/>
                </a:solidFill>
                <a:latin typeface="Times New Roman" pitchFamily="18" charset="0"/>
                <a:cs typeface="Times New Roman" pitchFamily="18" charset="0"/>
              </a:rPr>
              <a:t>tkinter</a:t>
            </a:r>
            <a:endParaRPr lang="en-US" sz="2400" dirty="0">
              <a:solidFill>
                <a:srgbClr val="000000"/>
              </a:solidFill>
              <a:latin typeface="Times New Roman" pitchFamily="18" charset="0"/>
              <a:cs typeface="Times New Roman" pitchFamily="18" charset="0"/>
            </a:endParaRPr>
          </a:p>
          <a:p>
            <a:pPr marL="982663" indent="-342900" algn="l" rtl="0">
              <a:spcBef>
                <a:spcPct val="20000"/>
              </a:spcBef>
              <a:buFont typeface="Wingdings" panose="05000000000000000000" pitchFamily="2" charset="2"/>
              <a:buChar char="q"/>
            </a:pPr>
            <a:endParaRPr lang="en-US" sz="2400" b="1" dirty="0">
              <a:solidFill>
                <a:srgbClr val="000000"/>
              </a:solidFill>
              <a:latin typeface="Times New Roman" pitchFamily="18" charset="0"/>
              <a:cs typeface="Times New Roman" pitchFamily="18" charset="0"/>
            </a:endParaRPr>
          </a:p>
          <a:p>
            <a:pPr marL="982663" indent="-342900" algn="l" rtl="0">
              <a:spcBef>
                <a:spcPct val="20000"/>
              </a:spcBef>
              <a:buFont typeface="Wingdings" panose="05000000000000000000" pitchFamily="2" charset="2"/>
              <a:buChar char="q"/>
            </a:pPr>
            <a:r>
              <a:rPr lang="en-US" sz="2400" b="1" dirty="0">
                <a:solidFill>
                  <a:srgbClr val="000000"/>
                </a:solidFill>
                <a:latin typeface="Times New Roman" pitchFamily="18" charset="0"/>
                <a:cs typeface="Times New Roman" pitchFamily="18" charset="0"/>
              </a:rPr>
              <a:t>save</a:t>
            </a:r>
            <a:r>
              <a:rPr lang="en-US" sz="2400" dirty="0">
                <a:solidFill>
                  <a:srgbClr val="000000"/>
                </a:solidFill>
                <a:latin typeface="Times New Roman" pitchFamily="18" charset="0"/>
                <a:cs typeface="Times New Roman" pitchFamily="18" charset="0"/>
              </a:rPr>
              <a:t> and </a:t>
            </a:r>
            <a:r>
              <a:rPr lang="en-US" sz="2400" b="1" dirty="0">
                <a:solidFill>
                  <a:srgbClr val="000000"/>
                </a:solidFill>
                <a:latin typeface="Times New Roman" pitchFamily="18" charset="0"/>
                <a:cs typeface="Times New Roman" pitchFamily="18" charset="0"/>
              </a:rPr>
              <a:t>load</a:t>
            </a:r>
            <a:r>
              <a:rPr lang="en-US" sz="2400" dirty="0">
                <a:solidFill>
                  <a:srgbClr val="000000"/>
                </a:solidFill>
                <a:latin typeface="Times New Roman" pitchFamily="18" charset="0"/>
                <a:cs typeface="Times New Roman" pitchFamily="18" charset="0"/>
              </a:rPr>
              <a:t>: enable storing and reading images from files</a:t>
            </a:r>
          </a:p>
        </p:txBody>
      </p:sp>
    </p:spTree>
    <p:extLst>
      <p:ext uri="{BB962C8B-B14F-4D97-AF65-F5344CB8AC3E}">
        <p14:creationId xmlns:p14="http://schemas.microsoft.com/office/powerpoint/2010/main" val="346959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r>
              <a:rPr lang="en-US" sz="3600" dirty="0"/>
              <a:t>class Matrix - item access and assignment</a:t>
            </a:r>
            <a:endParaRPr lang="he-IL" sz="3600" dirty="0"/>
          </a:p>
        </p:txBody>
      </p:sp>
      <p:sp>
        <p:nvSpPr>
          <p:cNvPr id="3" name="Content Placeholder 2"/>
          <p:cNvSpPr>
            <a:spLocks noGrp="1"/>
          </p:cNvSpPr>
          <p:nvPr>
            <p:ph idx="1"/>
          </p:nvPr>
        </p:nvSpPr>
        <p:spPr>
          <a:xfrm>
            <a:off x="179512" y="1600200"/>
            <a:ext cx="8856984" cy="4709120"/>
          </a:xfrm>
        </p:spPr>
        <p:txBody>
          <a:bodyPr>
            <a:noAutofit/>
          </a:bodyPr>
          <a:lstStyle/>
          <a:p>
            <a:pPr marL="0" indent="0">
              <a:spcBef>
                <a:spcPts val="0"/>
              </a:spcBef>
              <a:buNone/>
            </a:pPr>
            <a:r>
              <a:rPr lang="fr-FR" sz="1900" dirty="0">
                <a:latin typeface="Courier New" panose="02070309020205020404" pitchFamily="49" charset="0"/>
                <a:cs typeface="Courier New" panose="02070309020205020404" pitchFamily="49" charset="0"/>
              </a:rPr>
              <a:t>&gt;&gt;&gt; m = Matrix(10, 10)  </a:t>
            </a:r>
            <a:r>
              <a:rPr lang="fr-FR" sz="1900" dirty="0">
                <a:solidFill>
                  <a:srgbClr val="FF0000"/>
                </a:solidFill>
                <a:latin typeface="Courier New" panose="02070309020205020404" pitchFamily="49" charset="0"/>
                <a:cs typeface="Courier New" panose="02070309020205020404" pitchFamily="49" charset="0"/>
              </a:rPr>
              <a:t># 10x10 matrix of </a:t>
            </a:r>
            <a:r>
              <a:rPr lang="fr-FR" sz="1900" dirty="0" err="1">
                <a:solidFill>
                  <a:srgbClr val="FF0000"/>
                </a:solidFill>
                <a:latin typeface="Courier New" panose="02070309020205020404" pitchFamily="49" charset="0"/>
                <a:cs typeface="Courier New" panose="02070309020205020404" pitchFamily="49" charset="0"/>
              </a:rPr>
              <a:t>zeros</a:t>
            </a:r>
            <a:endParaRPr lang="fr-FR" sz="1900" dirty="0">
              <a:solidFill>
                <a:srgbClr val="FF0000"/>
              </a:solidFill>
              <a:latin typeface="Courier New" panose="02070309020205020404" pitchFamily="49" charset="0"/>
              <a:cs typeface="Courier New" panose="02070309020205020404" pitchFamily="49" charset="0"/>
            </a:endParaRPr>
          </a:p>
          <a:p>
            <a:pPr marL="0" indent="0">
              <a:spcBef>
                <a:spcPts val="0"/>
              </a:spcBef>
              <a:buNone/>
            </a:pPr>
            <a:r>
              <a:rPr lang="en-US" sz="1900" dirty="0">
                <a:latin typeface="Courier New" panose="02070309020205020404" pitchFamily="49" charset="0"/>
                <a:cs typeface="Courier New" panose="02070309020205020404" pitchFamily="49" charset="0"/>
              </a:rPr>
              <a:t>&gt;&gt;&gt; m[4,5]              </a:t>
            </a:r>
            <a:r>
              <a:rPr lang="en-US" sz="1900" dirty="0">
                <a:solidFill>
                  <a:srgbClr val="FF0000"/>
                </a:solidFill>
                <a:latin typeface="Courier New" panose="02070309020205020404" pitchFamily="49" charset="0"/>
                <a:cs typeface="Courier New" panose="02070309020205020404" pitchFamily="49" charset="0"/>
              </a:rPr>
              <a:t># same as m.__</a:t>
            </a:r>
            <a:r>
              <a:rPr lang="en-US" sz="1900" dirty="0" err="1">
                <a:solidFill>
                  <a:srgbClr val="FF0000"/>
                </a:solidFill>
                <a:latin typeface="Courier New" panose="02070309020205020404" pitchFamily="49" charset="0"/>
                <a:cs typeface="Courier New" panose="02070309020205020404" pitchFamily="49" charset="0"/>
              </a:rPr>
              <a:t>getitem</a:t>
            </a:r>
            <a:r>
              <a:rPr lang="en-US" sz="1900" dirty="0">
                <a:solidFill>
                  <a:srgbClr val="FF0000"/>
                </a:solidFill>
                <a:latin typeface="Courier New" panose="02070309020205020404" pitchFamily="49" charset="0"/>
                <a:cs typeface="Courier New" panose="02070309020205020404" pitchFamily="49" charset="0"/>
              </a:rPr>
              <a:t>__((4,5))</a:t>
            </a:r>
          </a:p>
          <a:p>
            <a:pPr marL="0" indent="0">
              <a:spcBef>
                <a:spcPts val="0"/>
              </a:spcBef>
              <a:buNone/>
            </a:pPr>
            <a:r>
              <a:rPr lang="he-IL" sz="1900" dirty="0">
                <a:solidFill>
                  <a:srgbClr val="0000FF"/>
                </a:solidFill>
                <a:latin typeface="Courier New" panose="02070309020205020404" pitchFamily="49" charset="0"/>
                <a:cs typeface="Courier New" panose="02070309020205020404" pitchFamily="49" charset="0"/>
              </a:rPr>
              <a:t>0</a:t>
            </a:r>
          </a:p>
          <a:p>
            <a:pPr marL="0" indent="0">
              <a:spcBef>
                <a:spcPts val="0"/>
              </a:spcBef>
              <a:buNone/>
            </a:pPr>
            <a:r>
              <a:rPr lang="en-US" sz="1900" dirty="0">
                <a:latin typeface="Courier New" panose="02070309020205020404" pitchFamily="49" charset="0"/>
                <a:cs typeface="Courier New" panose="02070309020205020404" pitchFamily="49" charset="0"/>
              </a:rPr>
              <a:t>&gt;&gt;&gt; m[4,5] = 45         </a:t>
            </a:r>
            <a:r>
              <a:rPr lang="en-US" sz="1900" dirty="0">
                <a:solidFill>
                  <a:srgbClr val="FF0000"/>
                </a:solidFill>
                <a:latin typeface="Courier New" panose="02070309020205020404" pitchFamily="49" charset="0"/>
                <a:cs typeface="Courier New" panose="02070309020205020404" pitchFamily="49" charset="0"/>
              </a:rPr>
              <a:t># same as m.__</a:t>
            </a:r>
            <a:r>
              <a:rPr lang="en-US" sz="1900" dirty="0" err="1">
                <a:solidFill>
                  <a:srgbClr val="FF0000"/>
                </a:solidFill>
                <a:latin typeface="Courier New" panose="02070309020205020404" pitchFamily="49" charset="0"/>
                <a:cs typeface="Courier New" panose="02070309020205020404" pitchFamily="49" charset="0"/>
              </a:rPr>
              <a:t>setitem</a:t>
            </a:r>
            <a:r>
              <a:rPr lang="en-US" sz="1900" dirty="0">
                <a:solidFill>
                  <a:srgbClr val="FF0000"/>
                </a:solidFill>
                <a:latin typeface="Courier New" panose="02070309020205020404" pitchFamily="49" charset="0"/>
                <a:cs typeface="Courier New" panose="02070309020205020404" pitchFamily="49" charset="0"/>
              </a:rPr>
              <a:t>__((4,5),45)</a:t>
            </a:r>
          </a:p>
          <a:p>
            <a:pPr marL="0" indent="0">
              <a:spcBef>
                <a:spcPts val="0"/>
              </a:spcBef>
              <a:buNone/>
            </a:pPr>
            <a:r>
              <a:rPr lang="en-US" sz="1900" dirty="0">
                <a:latin typeface="Courier New" panose="02070309020205020404" pitchFamily="49" charset="0"/>
                <a:cs typeface="Courier New" panose="02070309020205020404" pitchFamily="49" charset="0"/>
              </a:rPr>
              <a:t>&gt;&gt;&gt; m[4,5]</a:t>
            </a:r>
          </a:p>
          <a:p>
            <a:pPr marL="0" indent="0">
              <a:spcBef>
                <a:spcPts val="0"/>
              </a:spcBef>
              <a:buNone/>
            </a:pPr>
            <a:r>
              <a:rPr lang="he-IL" sz="1900" dirty="0">
                <a:solidFill>
                  <a:srgbClr val="0000FF"/>
                </a:solidFill>
                <a:latin typeface="Courier New" panose="02070309020205020404" pitchFamily="49" charset="0"/>
                <a:cs typeface="Courier New" panose="02070309020205020404" pitchFamily="49" charset="0"/>
              </a:rPr>
              <a:t>45</a:t>
            </a:r>
          </a:p>
          <a:p>
            <a:pPr marL="0" indent="0">
              <a:spcBef>
                <a:spcPts val="0"/>
              </a:spcBef>
              <a:buNone/>
            </a:pPr>
            <a:endParaRPr lang="en-US" sz="2400" dirty="0"/>
          </a:p>
          <a:p>
            <a:pPr marL="0" indent="0">
              <a:spcBef>
                <a:spcPts val="0"/>
              </a:spcBef>
              <a:buNone/>
            </a:pPr>
            <a:endParaRPr lang="en-US" sz="2400" dirty="0"/>
          </a:p>
          <a:p>
            <a:pPr marL="0" indent="0">
              <a:spcBef>
                <a:spcPts val="0"/>
              </a:spcBef>
              <a:buNone/>
            </a:pPr>
            <a:r>
              <a:rPr lang="en-US" sz="2400" dirty="0"/>
              <a:t>Note:  the </a:t>
            </a:r>
            <a:r>
              <a:rPr lang="en-US" sz="2400"/>
              <a:t>code file </a:t>
            </a:r>
            <a:r>
              <a:rPr lang="en-US" sz="2400" dirty="0"/>
              <a:t>contains an additional feature: accessing and assignment of a whole slice.</a:t>
            </a:r>
          </a:p>
          <a:p>
            <a:pPr marL="0" indent="0">
              <a:spcBef>
                <a:spcPts val="0"/>
              </a:spcBef>
              <a:buNone/>
            </a:pPr>
            <a:endParaRPr lang="en-US" sz="2400" dirty="0"/>
          </a:p>
          <a:p>
            <a:pPr marL="0">
              <a:spcBef>
                <a:spcPts val="0"/>
              </a:spcBef>
            </a:pPr>
            <a:r>
              <a:rPr lang="en-US" sz="1900" dirty="0">
                <a:latin typeface="Courier New" panose="02070309020205020404" pitchFamily="49" charset="0"/>
                <a:cs typeface="Courier New" panose="02070309020205020404" pitchFamily="49" charset="0"/>
              </a:rPr>
              <a:t>&gt;&gt;&gt; m[3:5, 4:8]         </a:t>
            </a:r>
            <a:r>
              <a:rPr lang="en-US" sz="1900" dirty="0">
                <a:solidFill>
                  <a:srgbClr val="FF0000"/>
                </a:solidFill>
                <a:latin typeface="Courier New" panose="02070309020205020404" pitchFamily="49" charset="0"/>
                <a:cs typeface="Courier New" panose="02070309020205020404" pitchFamily="49" charset="0"/>
              </a:rPr>
              <a:t># here </a:t>
            </a:r>
            <a:r>
              <a:rPr lang="en-US" sz="1900" dirty="0" err="1">
                <a:solidFill>
                  <a:srgbClr val="FF0000"/>
                </a:solidFill>
                <a:latin typeface="Courier New" panose="02070309020205020404" pitchFamily="49" charset="0"/>
                <a:cs typeface="Courier New" panose="02070309020205020404" pitchFamily="49" charset="0"/>
              </a:rPr>
              <a:t>i</a:t>
            </a:r>
            <a:r>
              <a:rPr lang="en-US" sz="1900" dirty="0">
                <a:solidFill>
                  <a:srgbClr val="FF0000"/>
                </a:solidFill>
                <a:latin typeface="Courier New" panose="02070309020205020404" pitchFamily="49" charset="0"/>
                <a:cs typeface="Courier New" panose="02070309020205020404" pitchFamily="49" charset="0"/>
              </a:rPr>
              <a:t> and j are both slices</a:t>
            </a:r>
            <a:endParaRPr lang="en-US" sz="1900" dirty="0">
              <a:latin typeface="Courier New" panose="02070309020205020404" pitchFamily="49" charset="0"/>
              <a:cs typeface="Courier New" panose="02070309020205020404" pitchFamily="49" charset="0"/>
            </a:endParaRPr>
          </a:p>
          <a:p>
            <a:pPr marL="0" indent="0">
              <a:spcBef>
                <a:spcPts val="0"/>
              </a:spcBef>
              <a:buNone/>
            </a:pPr>
            <a:r>
              <a:rPr lang="fr-FR" sz="1900" dirty="0">
                <a:solidFill>
                  <a:srgbClr val="0000FF"/>
                </a:solidFill>
                <a:latin typeface="Courier New" panose="02070309020205020404" pitchFamily="49" charset="0"/>
                <a:cs typeface="Courier New" panose="02070309020205020404" pitchFamily="49" charset="0"/>
              </a:rPr>
              <a:t>&lt;</a:t>
            </a:r>
            <a:r>
              <a:rPr lang="fr-FR" sz="1900" dirty="0" err="1">
                <a:solidFill>
                  <a:srgbClr val="0000FF"/>
                </a:solidFill>
                <a:latin typeface="Courier New" panose="02070309020205020404" pitchFamily="49" charset="0"/>
                <a:cs typeface="Courier New" panose="02070309020205020404" pitchFamily="49" charset="0"/>
              </a:rPr>
              <a:t>Matrix</a:t>
            </a:r>
            <a:r>
              <a:rPr lang="fr-FR" sz="1900" dirty="0">
                <a:solidFill>
                  <a:srgbClr val="0000FF"/>
                </a:solidFill>
                <a:latin typeface="Courier New" panose="02070309020205020404" pitchFamily="49" charset="0"/>
                <a:cs typeface="Courier New" panose="02070309020205020404" pitchFamily="49" charset="0"/>
              </a:rPr>
              <a:t> [[0 , 0, 0, 0], [0, 45, 0, 0]] &gt;</a:t>
            </a:r>
            <a:endParaRPr lang="he-IL" sz="1900" dirty="0">
              <a:solidFill>
                <a:srgbClr val="0000FF"/>
              </a:solidFill>
              <a:latin typeface="Courier New" panose="02070309020205020404" pitchFamily="49" charset="0"/>
              <a:cs typeface="Courier New" panose="02070309020205020404" pitchFamily="49"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p:cNvPicPr>
            <a:picLocks noChangeAspect="1"/>
          </p:cNvPicPr>
          <p:nvPr/>
        </p:nvPicPr>
        <p:blipFill>
          <a:blip r:embed="rId2"/>
          <a:stretch>
            <a:fillRect/>
          </a:stretch>
        </p:blipFill>
        <p:spPr>
          <a:xfrm>
            <a:off x="1300733" y="2371613"/>
            <a:ext cx="6686550" cy="2809875"/>
          </a:xfrm>
          <a:prstGeom prst="rect">
            <a:avLst/>
          </a:prstGeom>
        </p:spPr>
      </p:pic>
      <p:sp>
        <p:nvSpPr>
          <p:cNvPr id="3" name="Content Placeholder 2"/>
          <p:cNvSpPr>
            <a:spLocks noGrp="1"/>
          </p:cNvSpPr>
          <p:nvPr>
            <p:ph idx="1"/>
          </p:nvPr>
        </p:nvSpPr>
        <p:spPr>
          <a:xfrm>
            <a:off x="323528" y="1556792"/>
            <a:ext cx="8640960" cy="5040560"/>
          </a:xfrm>
        </p:spPr>
        <p:txBody>
          <a:bodyPr>
            <a:noAutofit/>
          </a:bodyPr>
          <a:lstStyle/>
          <a:p>
            <a:pPr>
              <a:spcBef>
                <a:spcPts val="0"/>
              </a:spcBef>
              <a:buNone/>
            </a:pPr>
            <a:r>
              <a:rPr lang="en-US" sz="1800" dirty="0">
                <a:solidFill>
                  <a:srgbClr val="FF0000"/>
                </a:solidFill>
                <a:latin typeface="Courier New" panose="02070309020205020404" pitchFamily="49" charset="0"/>
                <a:cs typeface="Courier New" panose="02070309020205020404" pitchFamily="49" charset="0"/>
              </a:rPr>
              <a:t>    # cell/sub-matrix access/assignment</a:t>
            </a:r>
            <a:br>
              <a:rPr lang="en-US" sz="1800" dirty="0">
                <a:solidFill>
                  <a:srgbClr val="FF0000"/>
                </a:solidFill>
                <a:latin typeface="Courier New" panose="02070309020205020404" pitchFamily="49" charset="0"/>
                <a:cs typeface="Courier New" panose="02070309020205020404" pitchFamily="49" charset="0"/>
              </a:rPr>
            </a:br>
            <a:r>
              <a:rPr lang="en-US" sz="1800" dirty="0">
                <a:solidFill>
                  <a:srgbClr val="FF0000"/>
                </a:solidFill>
                <a:latin typeface="Courier New" panose="02070309020205020404" pitchFamily="49" charset="0"/>
                <a:cs typeface="Courier New" panose="02070309020205020404" pitchFamily="49" charset="0"/>
              </a:rPr>
              <a:t>    ####################################</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endParaRPr lang="he-IL" sz="1800" dirty="0">
              <a:latin typeface="Courier New" panose="02070309020205020404" pitchFamily="49" charset="0"/>
              <a:cs typeface="Courier New" panose="02070309020205020404" pitchFamily="49" charset="0"/>
            </a:endParaRPr>
          </a:p>
        </p:txBody>
      </p:sp>
      <p:sp>
        <p:nvSpPr>
          <p:cNvPr id="5" name="Title 1"/>
          <p:cNvSpPr>
            <a:spLocks noGrp="1"/>
          </p:cNvSpPr>
          <p:nvPr>
            <p:ph type="title"/>
          </p:nvPr>
        </p:nvSpPr>
        <p:spPr>
          <a:xfrm>
            <a:off x="457200" y="274638"/>
            <a:ext cx="8147248" cy="850106"/>
          </a:xfrm>
        </p:spPr>
        <p:txBody>
          <a:bodyPr>
            <a:normAutofit/>
          </a:bodyPr>
          <a:lstStyle/>
          <a:p>
            <a:r>
              <a:rPr lang="en-US" sz="4000" dirty="0"/>
              <a:t>class Matrix - Indexing</a:t>
            </a:r>
            <a:endParaRPr lang="he-IL" sz="4000" dirty="0"/>
          </a:p>
        </p:txBody>
      </p:sp>
      <p:sp>
        <p:nvSpPr>
          <p:cNvPr id="6" name="הסבר אליפטי 1"/>
          <p:cNvSpPr/>
          <p:nvPr/>
        </p:nvSpPr>
        <p:spPr bwMode="auto">
          <a:xfrm>
            <a:off x="376834" y="3380506"/>
            <a:ext cx="1165123" cy="504056"/>
          </a:xfrm>
          <a:prstGeom prst="wedgeEllipseCallout">
            <a:avLst>
              <a:gd name="adj1" fmla="val 112359"/>
              <a:gd name="adj2" fmla="val -56138"/>
            </a:avLst>
          </a:prstGeom>
          <a:solidFill>
            <a:srgbClr val="0070C0"/>
          </a:solidFill>
          <a:ln w="9525" cap="flat" cmpd="sng" algn="ctr">
            <a:solidFill>
              <a:schemeClr val="tx1"/>
            </a:solidFill>
            <a:prstDash val="solid"/>
            <a:round/>
            <a:headEnd type="none" w="med" len="med"/>
            <a:tailEnd type="none" w="med" len="med"/>
          </a:ln>
          <a:effectLst>
            <a:glow rad="152400">
              <a:schemeClr val="accent5">
                <a:lumMod val="40000"/>
                <a:lumOff val="60000"/>
                <a:alpha val="40000"/>
              </a:schemeClr>
            </a:glow>
            <a:outerShdw blurRad="152400" dist="139700" dir="3600000" sx="60000" sy="60000" algn="ctr" rotWithShape="0">
              <a:schemeClr val="accent1">
                <a:lumMod val="75000"/>
                <a:alpha val="46000"/>
              </a:schemeClr>
            </a:outerShdw>
            <a:softEdge rad="0"/>
          </a:effectLst>
          <a:scene3d>
            <a:camera prst="orthographicFront"/>
            <a:lightRig rig="threePt" dir="t"/>
          </a:scene3d>
          <a:sp3d contourW="6350" prstMaterial="metal"/>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bg1"/>
                </a:solidFill>
                <a:latin typeface="Tahoma" pitchFamily="34" charset="0"/>
              </a:rPr>
              <a:t>both </a:t>
            </a:r>
            <a:r>
              <a:rPr lang="en-US" sz="1600" dirty="0" err="1">
                <a:solidFill>
                  <a:schemeClr val="bg1"/>
                </a:solidFill>
                <a:latin typeface="Tahoma" pitchFamily="34" charset="0"/>
              </a:rPr>
              <a:t>ints</a:t>
            </a:r>
            <a:endParaRPr kumimoji="0" lang="en-US" sz="1600" b="0" i="0" u="none" strike="noStrike" cap="none" normalizeH="0" baseline="0" dirty="0">
              <a:ln>
                <a:noFill/>
              </a:ln>
              <a:solidFill>
                <a:schemeClr val="bg1"/>
              </a:solidFill>
              <a:effectLst/>
              <a:latin typeface="Tahoma" pitchFamily="34" charset="0"/>
            </a:endParaRPr>
          </a:p>
        </p:txBody>
      </p:sp>
      <p:sp>
        <p:nvSpPr>
          <p:cNvPr id="7" name="הסבר אליפטי 1"/>
          <p:cNvSpPr/>
          <p:nvPr/>
        </p:nvSpPr>
        <p:spPr bwMode="auto">
          <a:xfrm>
            <a:off x="358877" y="3967937"/>
            <a:ext cx="1165123" cy="504056"/>
          </a:xfrm>
          <a:prstGeom prst="wedgeEllipseCallout">
            <a:avLst>
              <a:gd name="adj1" fmla="val 116844"/>
              <a:gd name="adj2" fmla="val -73415"/>
            </a:avLst>
          </a:prstGeom>
          <a:solidFill>
            <a:srgbClr val="0070C0"/>
          </a:solidFill>
          <a:ln w="9525" cap="flat" cmpd="sng" algn="ctr">
            <a:solidFill>
              <a:schemeClr val="tx1"/>
            </a:solidFill>
            <a:prstDash val="solid"/>
            <a:round/>
            <a:headEnd type="none" w="med" len="med"/>
            <a:tailEnd type="none" w="med" len="med"/>
          </a:ln>
          <a:effectLst>
            <a:glow rad="152400">
              <a:schemeClr val="accent5">
                <a:lumMod val="40000"/>
                <a:lumOff val="60000"/>
                <a:alpha val="40000"/>
              </a:schemeClr>
            </a:glow>
            <a:outerShdw blurRad="152400" dist="139700" dir="3600000" sx="60000" sy="60000" algn="ctr" rotWithShape="0">
              <a:schemeClr val="accent1">
                <a:lumMod val="75000"/>
                <a:alpha val="46000"/>
              </a:schemeClr>
            </a:outerShdw>
            <a:softEdge rad="0"/>
          </a:effectLst>
          <a:scene3d>
            <a:camera prst="orthographicFront"/>
            <a:lightRig rig="threePt" dir="t"/>
          </a:scene3d>
          <a:sp3d contourW="6350" prstMaterial="metal"/>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bg1"/>
                </a:solidFill>
                <a:latin typeface="Tahoma" pitchFamily="34" charset="0"/>
              </a:rPr>
              <a:t>both slices</a:t>
            </a:r>
            <a:endParaRPr kumimoji="0" lang="en-US" sz="1600" b="0" i="0" u="none" strike="noStrike" cap="none" normalizeH="0" baseline="0" dirty="0">
              <a:ln>
                <a:noFill/>
              </a:ln>
              <a:solidFill>
                <a:schemeClr val="bg1"/>
              </a:solidFill>
              <a:effectLst/>
              <a:latin typeface="Tahoma" pitchFamily="34" charset="0"/>
            </a:endParaRPr>
          </a:p>
        </p:txBody>
      </p:sp>
      <p:sp>
        <p:nvSpPr>
          <p:cNvPr id="8" name="הסבר אליפטי 1"/>
          <p:cNvSpPr/>
          <p:nvPr/>
        </p:nvSpPr>
        <p:spPr bwMode="auto">
          <a:xfrm>
            <a:off x="350168" y="4904041"/>
            <a:ext cx="1165123" cy="504056"/>
          </a:xfrm>
          <a:prstGeom prst="wedgeEllipseCallout">
            <a:avLst>
              <a:gd name="adj1" fmla="val 101895"/>
              <a:gd name="adj2" fmla="val -63049"/>
            </a:avLst>
          </a:prstGeom>
          <a:solidFill>
            <a:srgbClr val="0070C0"/>
          </a:solidFill>
          <a:ln w="9525" cap="flat" cmpd="sng" algn="ctr">
            <a:solidFill>
              <a:schemeClr val="tx1"/>
            </a:solidFill>
            <a:prstDash val="solid"/>
            <a:round/>
            <a:headEnd type="none" w="med" len="med"/>
            <a:tailEnd type="none" w="med" len="med"/>
          </a:ln>
          <a:effectLst>
            <a:glow rad="152400">
              <a:schemeClr val="accent5">
                <a:lumMod val="40000"/>
                <a:lumOff val="60000"/>
                <a:alpha val="40000"/>
              </a:schemeClr>
            </a:glow>
            <a:outerShdw blurRad="152400" dist="139700" dir="3600000" sx="60000" sy="60000" algn="ctr" rotWithShape="0">
              <a:schemeClr val="accent1">
                <a:lumMod val="75000"/>
                <a:alpha val="46000"/>
              </a:schemeClr>
            </a:outerShdw>
            <a:softEdge rad="0"/>
          </a:effectLst>
          <a:scene3d>
            <a:camera prst="orthographicFront"/>
            <a:lightRig rig="threePt" dir="t"/>
          </a:scene3d>
          <a:sp3d contourW="6350" prstMaterial="metal"/>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bg1"/>
                </a:solidFill>
                <a:latin typeface="Tahoma" pitchFamily="34" charset="0"/>
              </a:rPr>
              <a:t>int &amp; slice</a:t>
            </a:r>
            <a:endParaRPr kumimoji="0" lang="en-US" sz="1600" b="0" i="0" u="none" strike="noStrike" cap="none" normalizeH="0" baseline="0" dirty="0">
              <a:ln>
                <a:noFill/>
              </a:ln>
              <a:solidFill>
                <a:schemeClr val="bg1"/>
              </a:solidFill>
              <a:effectLst/>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8" y="332656"/>
            <a:ext cx="8784976" cy="5472608"/>
          </a:xfrm>
        </p:spPr>
        <p:txBody>
          <a:bodyPr>
            <a:noAutofit/>
          </a:bodyPr>
          <a:lstStyle/>
          <a:p>
            <a:pPr marL="0">
              <a:spcBef>
                <a:spcPts val="0"/>
              </a:spcBef>
            </a:pPr>
            <a:r>
              <a:rPr lang="fr-FR" sz="2200" dirty="0">
                <a:latin typeface="Courier New" panose="02070309020205020404" pitchFamily="49" charset="0"/>
                <a:cs typeface="Courier New" panose="02070309020205020404" pitchFamily="49" charset="0"/>
              </a:rPr>
              <a:t>n = 500</a:t>
            </a:r>
          </a:p>
          <a:p>
            <a:pPr marL="0">
              <a:spcBef>
                <a:spcPts val="0"/>
              </a:spcBef>
            </a:pPr>
            <a:r>
              <a:rPr lang="fr-FR" sz="2200" dirty="0">
                <a:latin typeface="Courier New" panose="02070309020205020404" pitchFamily="49" charset="0"/>
                <a:cs typeface="Courier New" panose="02070309020205020404" pitchFamily="49" charset="0"/>
              </a:rPr>
              <a:t>m = 500</a:t>
            </a:r>
          </a:p>
          <a:p>
            <a:pPr marL="0">
              <a:spcBef>
                <a:spcPts val="0"/>
              </a:spcBef>
            </a:pPr>
            <a:r>
              <a:rPr lang="fr-FR" sz="2200" dirty="0">
                <a:latin typeface="Courier New" panose="02070309020205020404" pitchFamily="49" charset="0"/>
                <a:cs typeface="Courier New" panose="02070309020205020404" pitchFamily="49" charset="0"/>
              </a:rPr>
              <a:t>mat = Matrix(</a:t>
            </a:r>
            <a:r>
              <a:rPr lang="fr-FR" sz="2200" dirty="0" err="1">
                <a:latin typeface="Courier New" panose="02070309020205020404" pitchFamily="49" charset="0"/>
                <a:cs typeface="Courier New" panose="02070309020205020404" pitchFamily="49" charset="0"/>
              </a:rPr>
              <a:t>n,m</a:t>
            </a:r>
            <a:r>
              <a:rPr lang="fr-FR" sz="2200" dirty="0">
                <a:latin typeface="Courier New" panose="02070309020205020404" pitchFamily="49" charset="0"/>
                <a:cs typeface="Courier New" panose="02070309020205020404" pitchFamily="49" charset="0"/>
              </a:rPr>
              <a:t>)</a:t>
            </a:r>
          </a:p>
          <a:p>
            <a:pPr marL="0">
              <a:spcBef>
                <a:spcPts val="0"/>
              </a:spcBef>
            </a:pPr>
            <a:endParaRPr lang="fr-FR" sz="2200" dirty="0">
              <a:solidFill>
                <a:schemeClr val="accent6"/>
              </a:solidFill>
              <a:latin typeface="Courier New" panose="02070309020205020404" pitchFamily="49" charset="0"/>
              <a:cs typeface="Courier New" panose="02070309020205020404" pitchFamily="49" charset="0"/>
            </a:endParaRPr>
          </a:p>
          <a:p>
            <a:pPr marL="0">
              <a:spcBef>
                <a:spcPts val="0"/>
              </a:spcBef>
            </a:pPr>
            <a:r>
              <a:rPr lang="fr-FR" sz="2200" dirty="0">
                <a:solidFill>
                  <a:schemeClr val="accent6"/>
                </a:solidFill>
                <a:latin typeface="Courier New" panose="02070309020205020404" pitchFamily="49" charset="0"/>
                <a:cs typeface="Courier New" panose="02070309020205020404" pitchFamily="49" charset="0"/>
              </a:rPr>
              <a:t>for </a:t>
            </a:r>
            <a:r>
              <a:rPr lang="fr-FR" sz="2200" dirty="0">
                <a:latin typeface="Courier New" panose="02070309020205020404" pitchFamily="49" charset="0"/>
                <a:cs typeface="Courier New" panose="02070309020205020404" pitchFamily="49" charset="0"/>
              </a:rPr>
              <a:t>i </a:t>
            </a:r>
            <a:r>
              <a:rPr lang="fr-FR" sz="2200" dirty="0">
                <a:solidFill>
                  <a:schemeClr val="accent6"/>
                </a:solidFill>
                <a:latin typeface="Courier New" panose="02070309020205020404" pitchFamily="49" charset="0"/>
                <a:cs typeface="Courier New" panose="02070309020205020404" pitchFamily="49" charset="0"/>
              </a:rPr>
              <a:t>in</a:t>
            </a:r>
            <a:r>
              <a:rPr lang="fr-FR" sz="2200" dirty="0">
                <a:latin typeface="Courier New" panose="02070309020205020404" pitchFamily="49" charset="0"/>
                <a:cs typeface="Courier New" panose="02070309020205020404" pitchFamily="49" charset="0"/>
              </a:rPr>
              <a:t> </a:t>
            </a:r>
            <a:r>
              <a:rPr lang="fr-FR" sz="2200" dirty="0">
                <a:solidFill>
                  <a:srgbClr val="7030A0"/>
                </a:solidFill>
                <a:latin typeface="Courier New" panose="02070309020205020404" pitchFamily="49" charset="0"/>
                <a:cs typeface="Courier New" panose="02070309020205020404" pitchFamily="49" charset="0"/>
              </a:rPr>
              <a:t>range</a:t>
            </a:r>
            <a:r>
              <a:rPr lang="fr-FR" sz="2200" dirty="0">
                <a:latin typeface="Courier New" panose="02070309020205020404" pitchFamily="49" charset="0"/>
                <a:cs typeface="Courier New" panose="02070309020205020404" pitchFamily="49" charset="0"/>
              </a:rPr>
              <a:t>(n):</a:t>
            </a:r>
          </a:p>
          <a:p>
            <a:pPr marL="0">
              <a:spcBef>
                <a:spcPts val="0"/>
              </a:spcBef>
            </a:pPr>
            <a:r>
              <a:rPr lang="fr-FR" sz="2200" dirty="0">
                <a:latin typeface="Courier New" panose="02070309020205020404" pitchFamily="49" charset="0"/>
                <a:cs typeface="Courier New" panose="02070309020205020404" pitchFamily="49" charset="0"/>
              </a:rPr>
              <a:t>    </a:t>
            </a:r>
            <a:r>
              <a:rPr lang="fr-FR" sz="2200" dirty="0">
                <a:solidFill>
                  <a:schemeClr val="accent6"/>
                </a:solidFill>
                <a:latin typeface="Courier New" panose="02070309020205020404" pitchFamily="49" charset="0"/>
                <a:cs typeface="Courier New" panose="02070309020205020404" pitchFamily="49" charset="0"/>
              </a:rPr>
              <a:t>for</a:t>
            </a:r>
            <a:r>
              <a:rPr lang="fr-FR" sz="2200" dirty="0">
                <a:latin typeface="Courier New" panose="02070309020205020404" pitchFamily="49" charset="0"/>
                <a:cs typeface="Courier New" panose="02070309020205020404" pitchFamily="49" charset="0"/>
              </a:rPr>
              <a:t> j </a:t>
            </a:r>
            <a:r>
              <a:rPr lang="fr-FR" sz="2200" dirty="0">
                <a:solidFill>
                  <a:schemeClr val="accent6"/>
                </a:solidFill>
                <a:latin typeface="Courier New" panose="02070309020205020404" pitchFamily="49" charset="0"/>
                <a:cs typeface="Courier New" panose="02070309020205020404" pitchFamily="49" charset="0"/>
              </a:rPr>
              <a:t>in</a:t>
            </a:r>
            <a:r>
              <a:rPr lang="fr-FR" sz="2200" dirty="0">
                <a:latin typeface="Courier New" panose="02070309020205020404" pitchFamily="49" charset="0"/>
                <a:cs typeface="Courier New" panose="02070309020205020404" pitchFamily="49" charset="0"/>
              </a:rPr>
              <a:t> </a:t>
            </a:r>
            <a:r>
              <a:rPr lang="fr-FR" sz="2200" dirty="0">
                <a:solidFill>
                  <a:srgbClr val="7030A0"/>
                </a:solidFill>
                <a:latin typeface="Courier New" panose="02070309020205020404" pitchFamily="49" charset="0"/>
                <a:cs typeface="Courier New" panose="02070309020205020404" pitchFamily="49" charset="0"/>
              </a:rPr>
              <a:t>range</a:t>
            </a:r>
            <a:r>
              <a:rPr lang="fr-FR" sz="2200" dirty="0">
                <a:latin typeface="Courier New" panose="02070309020205020404" pitchFamily="49" charset="0"/>
                <a:cs typeface="Courier New" panose="02070309020205020404" pitchFamily="49" charset="0"/>
              </a:rPr>
              <a:t>(m):</a:t>
            </a:r>
          </a:p>
          <a:p>
            <a:pPr marL="0">
              <a:spcBef>
                <a:spcPts val="0"/>
              </a:spcBef>
            </a:pPr>
            <a:r>
              <a:rPr lang="fr-FR" sz="2200" dirty="0">
                <a:latin typeface="Courier New" panose="02070309020205020404" pitchFamily="49" charset="0"/>
                <a:cs typeface="Courier New" panose="02070309020205020404" pitchFamily="49" charset="0"/>
              </a:rPr>
              <a:t>        mat[</a:t>
            </a:r>
            <a:r>
              <a:rPr lang="fr-FR" sz="2200" dirty="0" err="1">
                <a:latin typeface="Courier New" panose="02070309020205020404" pitchFamily="49" charset="0"/>
                <a:cs typeface="Courier New" panose="02070309020205020404" pitchFamily="49" charset="0"/>
              </a:rPr>
              <a:t>i,j</a:t>
            </a:r>
            <a:r>
              <a:rPr lang="fr-FR" sz="2200" dirty="0">
                <a:latin typeface="Courier New" panose="02070309020205020404" pitchFamily="49" charset="0"/>
                <a:cs typeface="Courier New" panose="02070309020205020404" pitchFamily="49" charset="0"/>
              </a:rPr>
              <a:t>] = </a:t>
            </a:r>
            <a:r>
              <a:rPr lang="fr-FR" sz="2200" dirty="0" err="1">
                <a:latin typeface="Courier New" panose="02070309020205020404" pitchFamily="49" charset="0"/>
                <a:cs typeface="Courier New" panose="02070309020205020404" pitchFamily="49" charset="0"/>
              </a:rPr>
              <a:t>random.randint</a:t>
            </a:r>
            <a:r>
              <a:rPr lang="fr-FR" sz="2200" dirty="0">
                <a:latin typeface="Courier New" panose="02070309020205020404" pitchFamily="49" charset="0"/>
                <a:cs typeface="Courier New" panose="02070309020205020404" pitchFamily="49" charset="0"/>
              </a:rPr>
              <a:t>(0,255)</a:t>
            </a:r>
          </a:p>
          <a:p>
            <a:pPr marL="0">
              <a:spcBef>
                <a:spcPts val="0"/>
              </a:spcBef>
            </a:pPr>
            <a:endParaRPr lang="fr-FR" sz="2200" dirty="0">
              <a:latin typeface="Courier New" panose="02070309020205020404" pitchFamily="49" charset="0"/>
              <a:cs typeface="Courier New" panose="02070309020205020404" pitchFamily="49" charset="0"/>
            </a:endParaRPr>
          </a:p>
          <a:p>
            <a:pPr marL="0">
              <a:spcBef>
                <a:spcPts val="0"/>
              </a:spcBef>
            </a:pPr>
            <a:r>
              <a:rPr lang="fr-FR" sz="2200" dirty="0">
                <a:latin typeface="Courier New" panose="02070309020205020404" pitchFamily="49" charset="0"/>
                <a:cs typeface="Courier New" panose="02070309020205020404" pitchFamily="49" charset="0"/>
              </a:rPr>
              <a:t>&gt;&gt;&gt; mat</a:t>
            </a:r>
          </a:p>
          <a:p>
            <a:pPr marL="0">
              <a:spcBef>
                <a:spcPts val="0"/>
              </a:spcBef>
            </a:pPr>
            <a:r>
              <a:rPr lang="fr-FR" sz="2200" dirty="0">
                <a:solidFill>
                  <a:srgbClr val="0000FF"/>
                </a:solidFill>
                <a:latin typeface="Courier New" panose="02070309020205020404" pitchFamily="49" charset="0"/>
                <a:cs typeface="Courier New" panose="02070309020205020404" pitchFamily="49" charset="0"/>
              </a:rPr>
              <a:t>Matrix </a:t>
            </a:r>
            <a:r>
              <a:rPr lang="fr-FR" sz="2200" dirty="0" err="1">
                <a:solidFill>
                  <a:srgbClr val="0000FF"/>
                </a:solidFill>
                <a:latin typeface="Courier New" panose="02070309020205020404" pitchFamily="49" charset="0"/>
                <a:cs typeface="Courier New" panose="02070309020205020404" pitchFamily="49" charset="0"/>
              </a:rPr>
              <a:t>too</a:t>
            </a:r>
            <a:r>
              <a:rPr lang="fr-FR" sz="2200" dirty="0">
                <a:solidFill>
                  <a:srgbClr val="0000FF"/>
                </a:solidFill>
                <a:latin typeface="Courier New" panose="02070309020205020404" pitchFamily="49" charset="0"/>
                <a:cs typeface="Courier New" panose="02070309020205020404" pitchFamily="49" charset="0"/>
              </a:rPr>
              <a:t> large, </a:t>
            </a:r>
            <a:r>
              <a:rPr lang="fr-FR" sz="2200" dirty="0" err="1">
                <a:solidFill>
                  <a:srgbClr val="0000FF"/>
                </a:solidFill>
                <a:latin typeface="Courier New" panose="02070309020205020404" pitchFamily="49" charset="0"/>
                <a:cs typeface="Courier New" panose="02070309020205020404" pitchFamily="49" charset="0"/>
              </a:rPr>
              <a:t>specify</a:t>
            </a:r>
            <a:r>
              <a:rPr lang="fr-FR" sz="2200" dirty="0">
                <a:solidFill>
                  <a:srgbClr val="0000FF"/>
                </a:solidFill>
                <a:latin typeface="Courier New" panose="02070309020205020404" pitchFamily="49" charset="0"/>
                <a:cs typeface="Courier New" panose="02070309020205020404" pitchFamily="49" charset="0"/>
              </a:rPr>
              <a:t> </a:t>
            </a:r>
            <a:r>
              <a:rPr lang="fr-FR" sz="2200" dirty="0" err="1">
                <a:solidFill>
                  <a:srgbClr val="0000FF"/>
                </a:solidFill>
                <a:latin typeface="Courier New" panose="02070309020205020404" pitchFamily="49" charset="0"/>
                <a:cs typeface="Courier New" panose="02070309020205020404" pitchFamily="49" charset="0"/>
              </a:rPr>
              <a:t>submatrix</a:t>
            </a:r>
            <a:endParaRPr lang="fr-FR" sz="2200" dirty="0">
              <a:solidFill>
                <a:srgbClr val="0000FF"/>
              </a:solidFill>
              <a:latin typeface="Courier New" panose="02070309020205020404" pitchFamily="49" charset="0"/>
              <a:cs typeface="Courier New" panose="02070309020205020404" pitchFamily="49" charset="0"/>
            </a:endParaRPr>
          </a:p>
          <a:p>
            <a:pPr marL="0">
              <a:spcBef>
                <a:spcPts val="0"/>
              </a:spcBef>
            </a:pPr>
            <a:endParaRPr lang="fr-FR" sz="2200" dirty="0">
              <a:latin typeface="Courier New" panose="02070309020205020404" pitchFamily="49" charset="0"/>
              <a:cs typeface="Courier New" panose="02070309020205020404" pitchFamily="49" charset="0"/>
            </a:endParaRPr>
          </a:p>
          <a:p>
            <a:pPr marL="0">
              <a:spcBef>
                <a:spcPts val="0"/>
              </a:spcBef>
            </a:pPr>
            <a:r>
              <a:rPr lang="fr-FR" sz="2200" dirty="0">
                <a:latin typeface="Courier New" panose="02070309020205020404" pitchFamily="49" charset="0"/>
                <a:cs typeface="Courier New" panose="02070309020205020404" pitchFamily="49" charset="0"/>
              </a:rPr>
              <a:t>&gt;&gt;&gt; mat[3:5, 4:8]</a:t>
            </a:r>
          </a:p>
          <a:p>
            <a:pPr marL="0">
              <a:spcBef>
                <a:spcPts val="0"/>
              </a:spcBef>
            </a:pPr>
            <a:r>
              <a:rPr lang="fr-FR" sz="2200" dirty="0">
                <a:solidFill>
                  <a:srgbClr val="0000FF"/>
                </a:solidFill>
                <a:latin typeface="Courier New" panose="02070309020205020404" pitchFamily="49" charset="0"/>
                <a:cs typeface="Courier New" panose="02070309020205020404" pitchFamily="49" charset="0"/>
              </a:rPr>
              <a:t>&lt;Matrix [[216, 213, 114, 208], [2, 4, 245, 149]]&gt;</a:t>
            </a:r>
          </a:p>
          <a:p>
            <a:pPr marL="0">
              <a:spcBef>
                <a:spcPts val="0"/>
              </a:spcBef>
            </a:pPr>
            <a:endParaRPr lang="fr-FR" sz="2200" dirty="0">
              <a:latin typeface="Courier New" panose="02070309020205020404" pitchFamily="49" charset="0"/>
              <a:cs typeface="Courier New" panose="02070309020205020404" pitchFamily="49" charset="0"/>
            </a:endParaRPr>
          </a:p>
          <a:p>
            <a:pPr marL="0">
              <a:spcBef>
                <a:spcPts val="0"/>
              </a:spcBef>
            </a:pPr>
            <a:r>
              <a:rPr lang="fr-FR" sz="2200" dirty="0">
                <a:latin typeface="Courier New" panose="02070309020205020404" pitchFamily="49" charset="0"/>
                <a:cs typeface="Courier New" panose="02070309020205020404" pitchFamily="49" charset="0"/>
              </a:rPr>
              <a:t>&gt;&gt;&gt; </a:t>
            </a:r>
            <a:r>
              <a:rPr lang="fr-FR" sz="2200" b="1" dirty="0" err="1">
                <a:solidFill>
                  <a:srgbClr val="7030A0"/>
                </a:solidFill>
                <a:latin typeface="Courier New" panose="02070309020205020404" pitchFamily="49" charset="0"/>
                <a:cs typeface="Courier New" panose="02070309020205020404" pitchFamily="49" charset="0"/>
              </a:rPr>
              <a:t>mat.display</a:t>
            </a:r>
            <a:r>
              <a:rPr lang="fr-FR" sz="2200" b="1" dirty="0">
                <a:solidFill>
                  <a:srgbClr val="7030A0"/>
                </a:solidFill>
                <a:latin typeface="Courier New" panose="02070309020205020404" pitchFamily="49" charset="0"/>
                <a:cs typeface="Courier New" panose="02070309020205020404" pitchFamily="49" charset="0"/>
              </a:rPr>
              <a:t>()</a:t>
            </a:r>
          </a:p>
          <a:p>
            <a:pPr marL="0">
              <a:spcBef>
                <a:spcPts val="0"/>
              </a:spcBef>
            </a:pPr>
            <a:endParaRPr lang="fr-FR" sz="2200" dirty="0">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a:xfrm>
            <a:off x="457200" y="-27384"/>
            <a:ext cx="8229600" cy="576064"/>
          </a:xfrm>
        </p:spPr>
        <p:txBody>
          <a:bodyPr>
            <a:normAutofit fontScale="90000"/>
          </a:bodyPr>
          <a:lstStyle/>
          <a:p>
            <a:pPr rtl="0"/>
            <a:r>
              <a:rPr lang="en-US" sz="3600" dirty="0"/>
              <a:t>Displaying an image</a:t>
            </a:r>
            <a:endParaRPr lang="he-IL" sz="3600" dirty="0"/>
          </a:p>
        </p:txBody>
      </p:sp>
      <p:pic>
        <p:nvPicPr>
          <p:cNvPr id="5" name="תמונה 4"/>
          <p:cNvPicPr>
            <a:picLocks noChangeAspect="1"/>
          </p:cNvPicPr>
          <p:nvPr/>
        </p:nvPicPr>
        <p:blipFill>
          <a:blip r:embed="rId2"/>
          <a:stretch>
            <a:fillRect/>
          </a:stretch>
        </p:blipFill>
        <p:spPr>
          <a:xfrm>
            <a:off x="6668438" y="4653135"/>
            <a:ext cx="2194560" cy="2149311"/>
          </a:xfrm>
          <a:prstGeom prst="rect">
            <a:avLst/>
          </a:prstGeom>
        </p:spPr>
      </p:pic>
    </p:spTree>
    <p:extLst>
      <p:ext uri="{BB962C8B-B14F-4D97-AF65-F5344CB8AC3E}">
        <p14:creationId xmlns:p14="http://schemas.microsoft.com/office/powerpoint/2010/main" val="546249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4118" y="3140968"/>
            <a:ext cx="3600400" cy="646331"/>
          </a:xfrm>
          <a:prstGeom prst="rect">
            <a:avLst/>
          </a:prstGeom>
        </p:spPr>
        <p:txBody>
          <a:bodyPr wrap="square">
            <a:spAutoFit/>
          </a:bodyPr>
          <a:lstStyle/>
          <a:p>
            <a:pPr algn="ctr"/>
            <a:r>
              <a:rPr lang="en-US" dirty="0">
                <a:hlinkClick r:id="rId2"/>
              </a:rPr>
              <a:t>https://www.facebook.com/events/737631259940911/</a:t>
            </a:r>
            <a:r>
              <a:rPr lang="en-US" dirty="0"/>
              <a:t> </a:t>
            </a:r>
          </a:p>
        </p:txBody>
      </p:sp>
      <p:pic>
        <p:nvPicPr>
          <p:cNvPr id="3" name="Picture 2"/>
          <p:cNvPicPr>
            <a:picLocks noChangeAspect="1"/>
          </p:cNvPicPr>
          <p:nvPr/>
        </p:nvPicPr>
        <p:blipFill>
          <a:blip r:embed="rId3"/>
          <a:stretch>
            <a:fillRect/>
          </a:stretch>
        </p:blipFill>
        <p:spPr>
          <a:xfrm>
            <a:off x="467544" y="353120"/>
            <a:ext cx="8412480" cy="2715840"/>
          </a:xfrm>
          <a:prstGeom prst="rect">
            <a:avLst/>
          </a:prstGeom>
        </p:spPr>
      </p:pic>
      <p:pic>
        <p:nvPicPr>
          <p:cNvPr id="5" name="Picture 4"/>
          <p:cNvPicPr>
            <a:picLocks noChangeAspect="1"/>
          </p:cNvPicPr>
          <p:nvPr/>
        </p:nvPicPr>
        <p:blipFill>
          <a:blip r:embed="rId4"/>
          <a:stretch>
            <a:fillRect/>
          </a:stretch>
        </p:blipFill>
        <p:spPr>
          <a:xfrm>
            <a:off x="251520" y="2403732"/>
            <a:ext cx="4297680" cy="4409644"/>
          </a:xfrm>
          <a:prstGeom prst="rect">
            <a:avLst/>
          </a:prstGeom>
        </p:spPr>
      </p:pic>
      <p:sp>
        <p:nvSpPr>
          <p:cNvPr id="6" name="TextBox 5"/>
          <p:cNvSpPr txBox="1"/>
          <p:nvPr/>
        </p:nvSpPr>
        <p:spPr>
          <a:xfrm>
            <a:off x="179512" y="-27384"/>
            <a:ext cx="8208912" cy="646331"/>
          </a:xfrm>
          <a:prstGeom prst="rect">
            <a:avLst/>
          </a:prstGeom>
          <a:noFill/>
        </p:spPr>
        <p:txBody>
          <a:bodyPr wrap="square" rtlCol="0">
            <a:spAutoFit/>
          </a:bodyPr>
          <a:lstStyle/>
          <a:p>
            <a:pPr algn="ctr"/>
            <a:r>
              <a:rPr lang="he-IL" sz="3600" dirty="0"/>
              <a:t>פרסומת..</a:t>
            </a:r>
            <a:endParaRPr lang="en-US" sz="3600" dirty="0"/>
          </a:p>
        </p:txBody>
      </p:sp>
    </p:spTree>
    <p:extLst>
      <p:ext uri="{BB962C8B-B14F-4D97-AF65-F5344CB8AC3E}">
        <p14:creationId xmlns:p14="http://schemas.microsoft.com/office/powerpoint/2010/main" val="1856572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pPr rtl="0"/>
            <a:r>
              <a:rPr lang="en-US" sz="3600" dirty="0"/>
              <a:t>Display image</a:t>
            </a:r>
            <a:endParaRPr lang="he-IL" sz="3600" dirty="0"/>
          </a:p>
        </p:txBody>
      </p:sp>
      <p:sp>
        <p:nvSpPr>
          <p:cNvPr id="3" name="Content Placeholder 2"/>
          <p:cNvSpPr>
            <a:spLocks noGrp="1"/>
          </p:cNvSpPr>
          <p:nvPr>
            <p:ph idx="1"/>
          </p:nvPr>
        </p:nvSpPr>
        <p:spPr>
          <a:xfrm>
            <a:off x="251520" y="836712"/>
            <a:ext cx="8784976" cy="4709120"/>
          </a:xfrm>
        </p:spPr>
        <p:txBody>
          <a:bodyPr>
            <a:noAutofit/>
          </a:bodyPr>
          <a:lstStyle/>
          <a:p>
            <a:pPr marL="0">
              <a:spcBef>
                <a:spcPts val="0"/>
              </a:spcBef>
            </a:pPr>
            <a:r>
              <a:rPr lang="en-US" sz="2000" dirty="0"/>
              <a:t> </a:t>
            </a:r>
          </a:p>
        </p:txBody>
      </p:sp>
      <p:pic>
        <p:nvPicPr>
          <p:cNvPr id="5" name="תמונה 4"/>
          <p:cNvPicPr>
            <a:picLocks noChangeAspect="1"/>
          </p:cNvPicPr>
          <p:nvPr/>
        </p:nvPicPr>
        <p:blipFill>
          <a:blip r:embed="rId2"/>
          <a:stretch>
            <a:fillRect/>
          </a:stretch>
        </p:blipFill>
        <p:spPr>
          <a:xfrm>
            <a:off x="1260728" y="1983431"/>
            <a:ext cx="6766560" cy="1821761"/>
          </a:xfrm>
          <a:prstGeom prst="rect">
            <a:avLst/>
          </a:prstGeom>
        </p:spPr>
      </p:pic>
    </p:spTree>
    <p:extLst>
      <p:ext uri="{BB962C8B-B14F-4D97-AF65-F5344CB8AC3E}">
        <p14:creationId xmlns:p14="http://schemas.microsoft.com/office/powerpoint/2010/main" val="3076037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pPr rtl="0"/>
            <a:r>
              <a:rPr lang="en-US" sz="3600" dirty="0">
                <a:solidFill>
                  <a:srgbClr val="FF0000"/>
                </a:solidFill>
              </a:rPr>
              <a:t>save</a:t>
            </a:r>
            <a:r>
              <a:rPr lang="en-US" sz="3600" dirty="0"/>
              <a:t> to and </a:t>
            </a:r>
            <a:r>
              <a:rPr lang="en-US" sz="3600" dirty="0">
                <a:solidFill>
                  <a:srgbClr val="FF0000"/>
                </a:solidFill>
              </a:rPr>
              <a:t>load</a:t>
            </a:r>
            <a:r>
              <a:rPr lang="en-US" sz="3600" dirty="0"/>
              <a:t> from file</a:t>
            </a:r>
            <a:endParaRPr lang="he-IL" sz="3600" dirty="0"/>
          </a:p>
        </p:txBody>
      </p:sp>
      <p:sp>
        <p:nvSpPr>
          <p:cNvPr id="3" name="Content Placeholder 2"/>
          <p:cNvSpPr>
            <a:spLocks noGrp="1"/>
          </p:cNvSpPr>
          <p:nvPr>
            <p:ph idx="1"/>
          </p:nvPr>
        </p:nvSpPr>
        <p:spPr>
          <a:xfrm>
            <a:off x="251520" y="836712"/>
            <a:ext cx="8784976" cy="4709120"/>
          </a:xfrm>
        </p:spPr>
        <p:txBody>
          <a:bodyPr>
            <a:noAutofit/>
          </a:bodyPr>
          <a:lstStyle/>
          <a:p>
            <a:pPr marL="0">
              <a:spcBef>
                <a:spcPts val="0"/>
              </a:spcBef>
            </a:pPr>
            <a:r>
              <a:rPr lang="fr-FR" sz="1900" dirty="0">
                <a:latin typeface="Courier New" panose="02070309020205020404" pitchFamily="49" charset="0"/>
                <a:cs typeface="Courier New" panose="02070309020205020404" pitchFamily="49" charset="0"/>
              </a:rPr>
              <a:t>&gt;&gt;&gt; </a:t>
            </a:r>
            <a:r>
              <a:rPr lang="fr-FR" sz="1900" dirty="0" err="1">
                <a:latin typeface="Courier New" panose="02070309020205020404" pitchFamily="49" charset="0"/>
                <a:cs typeface="Courier New" panose="02070309020205020404" pitchFamily="49" charset="0"/>
              </a:rPr>
              <a:t>mat.save</a:t>
            </a:r>
            <a:r>
              <a:rPr lang="fr-FR" sz="1900" dirty="0">
                <a:latin typeface="Courier New" panose="02070309020205020404" pitchFamily="49" charset="0"/>
                <a:cs typeface="Courier New" panose="02070309020205020404" pitchFamily="49" charset="0"/>
              </a:rPr>
              <a:t>(</a:t>
            </a:r>
            <a:r>
              <a:rPr lang="fr-FR" sz="1900" dirty="0">
                <a:solidFill>
                  <a:srgbClr val="00B050"/>
                </a:solidFill>
                <a:latin typeface="Courier New" panose="02070309020205020404" pitchFamily="49" charset="0"/>
                <a:cs typeface="Courier New" panose="02070309020205020404" pitchFamily="49" charset="0"/>
              </a:rPr>
              <a:t>"./</a:t>
            </a:r>
            <a:r>
              <a:rPr lang="fr-FR" sz="1900" dirty="0" err="1">
                <a:solidFill>
                  <a:srgbClr val="00B050"/>
                </a:solidFill>
                <a:latin typeface="Courier New" panose="02070309020205020404" pitchFamily="49" charset="0"/>
                <a:cs typeface="Courier New" panose="02070309020205020404" pitchFamily="49" charset="0"/>
              </a:rPr>
              <a:t>rand_image.bitmap</a:t>
            </a:r>
            <a:r>
              <a:rPr lang="fr-FR" sz="1900" dirty="0">
                <a:solidFill>
                  <a:srgbClr val="00B050"/>
                </a:solidFill>
                <a:latin typeface="Courier New" panose="02070309020205020404" pitchFamily="49" charset="0"/>
                <a:cs typeface="Courier New" panose="02070309020205020404" pitchFamily="49" charset="0"/>
              </a:rPr>
              <a:t>"</a:t>
            </a:r>
            <a:r>
              <a:rPr lang="fr-FR" sz="1900" dirty="0">
                <a:latin typeface="Courier New" panose="02070309020205020404" pitchFamily="49" charset="0"/>
                <a:cs typeface="Courier New" panose="02070309020205020404" pitchFamily="49" charset="0"/>
              </a:rPr>
              <a:t>)</a:t>
            </a:r>
          </a:p>
          <a:p>
            <a:pPr marL="0">
              <a:spcBef>
                <a:spcPts val="0"/>
              </a:spcBef>
            </a:pPr>
            <a:endParaRPr lang="en-US" sz="2000" dirty="0"/>
          </a:p>
          <a:p>
            <a:pPr marL="0">
              <a:spcBef>
                <a:spcPts val="0"/>
              </a:spcBef>
            </a:pPr>
            <a:endParaRPr lang="en-US" sz="2000" dirty="0"/>
          </a:p>
          <a:p>
            <a:pPr marL="0">
              <a:spcBef>
                <a:spcPts val="0"/>
              </a:spcBef>
            </a:pPr>
            <a:r>
              <a:rPr lang="en-US" sz="2000" dirty="0"/>
              <a:t>A new file </a:t>
            </a:r>
            <a:r>
              <a:rPr lang="en-US" sz="2000" dirty="0" err="1">
                <a:solidFill>
                  <a:srgbClr val="00B050"/>
                </a:solidFill>
              </a:rPr>
              <a:t>rand_image.bitmap</a:t>
            </a:r>
            <a:r>
              <a:rPr lang="en-US" sz="2000" dirty="0"/>
              <a:t> will be created.</a:t>
            </a:r>
          </a:p>
          <a:p>
            <a:pPr marL="0">
              <a:spcBef>
                <a:spcPts val="0"/>
              </a:spcBef>
            </a:pPr>
            <a:r>
              <a:rPr lang="en-US" sz="2000" dirty="0"/>
              <a:t>Although we gave it the extension .bitmap, this is merely a text file:</a:t>
            </a:r>
          </a:p>
          <a:p>
            <a:pPr marL="0">
              <a:spcBef>
                <a:spcPts val="0"/>
              </a:spcBef>
            </a:pPr>
            <a:endParaRPr lang="en-US" sz="2000" dirty="0"/>
          </a:p>
          <a:p>
            <a:pPr marL="0">
              <a:spcBef>
                <a:spcPts val="0"/>
              </a:spcBef>
            </a:pPr>
            <a:endParaRPr lang="en-US" sz="2000" dirty="0"/>
          </a:p>
          <a:p>
            <a:pPr marL="0">
              <a:spcBef>
                <a:spcPts val="0"/>
              </a:spcBef>
            </a:pPr>
            <a:endParaRPr lang="en-US" sz="2000" dirty="0"/>
          </a:p>
          <a:p>
            <a:pPr marL="0">
              <a:spcBef>
                <a:spcPts val="0"/>
              </a:spcBef>
            </a:pPr>
            <a:endParaRPr lang="en-US" sz="2000" dirty="0"/>
          </a:p>
          <a:p>
            <a:pPr marL="0">
              <a:spcBef>
                <a:spcPts val="0"/>
              </a:spcBef>
            </a:pPr>
            <a:endParaRPr lang="en-US" sz="2000" dirty="0"/>
          </a:p>
          <a:p>
            <a:pPr marL="0">
              <a:spcBef>
                <a:spcPts val="0"/>
              </a:spcBef>
            </a:pPr>
            <a:endParaRPr lang="en-US" sz="2000" dirty="0"/>
          </a:p>
          <a:p>
            <a:pPr marL="0">
              <a:spcBef>
                <a:spcPts val="0"/>
              </a:spcBef>
            </a:pPr>
            <a:endParaRPr lang="en-US" sz="2000" dirty="0"/>
          </a:p>
          <a:p>
            <a:pPr marL="0">
              <a:spcBef>
                <a:spcPts val="0"/>
              </a:spcBef>
            </a:pPr>
            <a:endParaRPr lang="fr-FR" sz="2000" dirty="0">
              <a:latin typeface="Courier New" panose="02070309020205020404" pitchFamily="49" charset="0"/>
              <a:cs typeface="Courier New" panose="02070309020205020404" pitchFamily="49" charset="0"/>
            </a:endParaRPr>
          </a:p>
          <a:p>
            <a:pPr marL="0">
              <a:spcBef>
                <a:spcPts val="0"/>
              </a:spcBef>
            </a:pPr>
            <a:r>
              <a:rPr lang="fr-FR" sz="2000" dirty="0">
                <a:latin typeface="Courier New" panose="02070309020205020404" pitchFamily="49" charset="0"/>
                <a:cs typeface="Courier New" panose="02070309020205020404" pitchFamily="49" charset="0"/>
              </a:rPr>
              <a:t>&gt;&gt;&gt; mat2 = </a:t>
            </a:r>
            <a:r>
              <a:rPr lang="fr-FR" sz="2000" dirty="0" err="1">
                <a:latin typeface="Courier New" panose="02070309020205020404" pitchFamily="49" charset="0"/>
                <a:cs typeface="Courier New" panose="02070309020205020404" pitchFamily="49" charset="0"/>
              </a:rPr>
              <a:t>Matrix.load</a:t>
            </a:r>
            <a:r>
              <a:rPr lang="fr-FR" sz="2000" dirty="0">
                <a:latin typeface="Courier New" panose="02070309020205020404" pitchFamily="49" charset="0"/>
                <a:cs typeface="Courier New" panose="02070309020205020404" pitchFamily="49" charset="0"/>
              </a:rPr>
              <a:t>(</a:t>
            </a:r>
            <a:r>
              <a:rPr lang="fr-FR" sz="2000" dirty="0">
                <a:solidFill>
                  <a:srgbClr val="00B050"/>
                </a:solidFill>
                <a:latin typeface="Courier New" panose="02070309020205020404" pitchFamily="49" charset="0"/>
                <a:cs typeface="Courier New" panose="02070309020205020404" pitchFamily="49" charset="0"/>
              </a:rPr>
              <a:t>"./</a:t>
            </a:r>
            <a:r>
              <a:rPr lang="fr-FR" sz="2000" dirty="0" err="1">
                <a:solidFill>
                  <a:srgbClr val="00B050"/>
                </a:solidFill>
                <a:latin typeface="Courier New" panose="02070309020205020404" pitchFamily="49" charset="0"/>
                <a:cs typeface="Courier New" panose="02070309020205020404" pitchFamily="49" charset="0"/>
              </a:rPr>
              <a:t>rand_image.bitmap</a:t>
            </a:r>
            <a:r>
              <a:rPr lang="fr-FR" sz="2000" dirty="0">
                <a:solidFill>
                  <a:srgbClr val="00B050"/>
                </a:solidFill>
                <a:latin typeface="Courier New" panose="02070309020205020404" pitchFamily="49" charset="0"/>
                <a:cs typeface="Courier New" panose="02070309020205020404" pitchFamily="49" charset="0"/>
              </a:rPr>
              <a:t>"</a:t>
            </a:r>
            <a:r>
              <a:rPr lang="fr-FR" sz="2000" dirty="0">
                <a:latin typeface="Courier New" panose="02070309020205020404" pitchFamily="49" charset="0"/>
                <a:cs typeface="Courier New" panose="02070309020205020404" pitchFamily="49" charset="0"/>
              </a:rPr>
              <a:t>)</a:t>
            </a:r>
          </a:p>
          <a:p>
            <a:pPr marL="0">
              <a:spcBef>
                <a:spcPts val="0"/>
              </a:spcBef>
            </a:pPr>
            <a:endParaRPr lang="en-US" sz="2000" dirty="0"/>
          </a:p>
          <a:p>
            <a:pPr marL="0">
              <a:spcBef>
                <a:spcPts val="0"/>
              </a:spcBef>
            </a:pPr>
            <a:endParaRPr lang="en-US" sz="2000" dirty="0"/>
          </a:p>
        </p:txBody>
      </p:sp>
      <p:sp>
        <p:nvSpPr>
          <p:cNvPr id="5" name="Rectangle 1"/>
          <p:cNvSpPr>
            <a:spLocks noChangeArrowheads="1"/>
          </p:cNvSpPr>
          <p:nvPr/>
        </p:nvSpPr>
        <p:spPr bwMode="auto">
          <a:xfrm>
            <a:off x="2771800" y="3068960"/>
            <a:ext cx="3996952"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indent="0" algn="l" rtl="0" fontAlgn="base">
              <a:lnSpc>
                <a:spcPct val="100000"/>
              </a:lnSpc>
              <a:spcBef>
                <a:spcPct val="0"/>
              </a:spcBef>
              <a:spcAft>
                <a:spcPct val="0"/>
              </a:spcAft>
              <a:buClrTx/>
              <a:buSzTx/>
              <a:buFontTx/>
              <a:buNone/>
              <a:tabLst/>
            </a:pPr>
            <a:r>
              <a:rPr lang="en-US" altLang="he-IL" sz="1600" dirty="0">
                <a:solidFill>
                  <a:srgbClr val="0000FF"/>
                </a:solidFill>
                <a:latin typeface="Courier New" panose="02070309020205020404" pitchFamily="49" charset="0"/>
                <a:cs typeface="Courier New" panose="02070309020205020404" pitchFamily="49" charset="0"/>
              </a:rPr>
              <a:t>500 500</a:t>
            </a:r>
          </a:p>
          <a:p>
            <a:pPr marR="0" indent="0" algn="l" rtl="0" fontAlgn="base">
              <a:lnSpc>
                <a:spcPct val="100000"/>
              </a:lnSpc>
              <a:spcBef>
                <a:spcPct val="0"/>
              </a:spcBef>
              <a:spcAft>
                <a:spcPct val="0"/>
              </a:spcAft>
              <a:buClrTx/>
              <a:buSzTx/>
              <a:buFontTx/>
              <a:buNone/>
              <a:tabLst/>
            </a:pPr>
            <a:r>
              <a:rPr lang="en-US" altLang="he-IL" sz="1600" dirty="0">
                <a:solidFill>
                  <a:srgbClr val="0000FF"/>
                </a:solidFill>
                <a:latin typeface="Courier New" panose="02070309020205020404" pitchFamily="49" charset="0"/>
                <a:cs typeface="Courier New" panose="02070309020205020404" pitchFamily="49" charset="0"/>
              </a:rPr>
              <a:t>230 168 178 213 28 159 121 …</a:t>
            </a:r>
          </a:p>
          <a:p>
            <a:pPr marR="0" indent="0" algn="l" rtl="0" fontAlgn="base">
              <a:lnSpc>
                <a:spcPct val="100000"/>
              </a:lnSpc>
              <a:spcBef>
                <a:spcPct val="0"/>
              </a:spcBef>
              <a:spcAft>
                <a:spcPct val="0"/>
              </a:spcAft>
              <a:buClrTx/>
              <a:buSzTx/>
              <a:buFontTx/>
              <a:buNone/>
              <a:tabLst/>
            </a:pPr>
            <a:r>
              <a:rPr lang="en-US" altLang="he-IL" sz="1600" dirty="0">
                <a:solidFill>
                  <a:srgbClr val="0000FF"/>
                </a:solidFill>
                <a:latin typeface="Courier New" panose="02070309020205020404" pitchFamily="49" charset="0"/>
                <a:cs typeface="Courier New" panose="02070309020205020404" pitchFamily="49" charset="0"/>
              </a:rPr>
              <a:t>222 133 165 152 8 236 188  …</a:t>
            </a:r>
          </a:p>
          <a:p>
            <a:pPr marR="0" indent="0" algn="l" rtl="0" fontAlgn="base">
              <a:lnSpc>
                <a:spcPct val="100000"/>
              </a:lnSpc>
              <a:spcBef>
                <a:spcPct val="0"/>
              </a:spcBef>
              <a:spcAft>
                <a:spcPct val="0"/>
              </a:spcAft>
              <a:buClrTx/>
              <a:buSzTx/>
              <a:buFontTx/>
              <a:buNone/>
              <a:tabLst/>
            </a:pPr>
            <a:r>
              <a:rPr lang="en-US" altLang="he-IL" sz="1600" dirty="0">
                <a:solidFill>
                  <a:srgbClr val="0000FF"/>
                </a:solidFill>
                <a:latin typeface="Courier New" panose="02070309020205020404" pitchFamily="49" charset="0"/>
                <a:cs typeface="Courier New" panose="02070309020205020404" pitchFamily="49" charset="0"/>
              </a:rPr>
              <a:t>51 152 152 93 120 117 208  …</a:t>
            </a:r>
          </a:p>
          <a:p>
            <a:pPr marR="0" indent="0" algn="l" rtl="0" fontAlgn="base">
              <a:lnSpc>
                <a:spcPct val="100000"/>
              </a:lnSpc>
              <a:spcBef>
                <a:spcPct val="0"/>
              </a:spcBef>
              <a:spcAft>
                <a:spcPct val="0"/>
              </a:spcAft>
              <a:buClrTx/>
              <a:buSzTx/>
              <a:buFontTx/>
              <a:buNone/>
              <a:tabLst/>
            </a:pPr>
            <a:r>
              <a:rPr lang="en-US" altLang="he-IL" sz="1600" dirty="0">
                <a:solidFill>
                  <a:srgbClr val="0000FF"/>
                </a:solidFill>
                <a:latin typeface="Courier New" panose="02070309020205020404" pitchFamily="49" charset="0"/>
                <a:cs typeface="Courier New" panose="02070309020205020404" pitchFamily="49" charset="0"/>
              </a:rPr>
              <a:t>…</a:t>
            </a:r>
          </a:p>
        </p:txBody>
      </p:sp>
      <p:sp>
        <p:nvSpPr>
          <p:cNvPr id="6" name="Rectangle 5"/>
          <p:cNvSpPr/>
          <p:nvPr/>
        </p:nvSpPr>
        <p:spPr>
          <a:xfrm>
            <a:off x="3757146" y="2703236"/>
            <a:ext cx="2026259" cy="369332"/>
          </a:xfrm>
          <a:prstGeom prst="rect">
            <a:avLst/>
          </a:prstGeom>
        </p:spPr>
        <p:txBody>
          <a:bodyPr wrap="none">
            <a:spAutoFit/>
          </a:bodyPr>
          <a:lstStyle/>
          <a:p>
            <a:r>
              <a:rPr lang="en-US" dirty="0" err="1"/>
              <a:t>rand_image.bitmap</a:t>
            </a:r>
            <a:endParaRPr lang="he-IL" dirty="0"/>
          </a:p>
        </p:txBody>
      </p:sp>
    </p:spTree>
    <p:extLst>
      <p:ext uri="{BB962C8B-B14F-4D97-AF65-F5344CB8AC3E}">
        <p14:creationId xmlns:p14="http://schemas.microsoft.com/office/powerpoint/2010/main" val="4259992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pPr rtl="0"/>
            <a:r>
              <a:rPr lang="en-US" sz="4000" dirty="0">
                <a:solidFill>
                  <a:srgbClr val="FF0000"/>
                </a:solidFill>
                <a:latin typeface="Times New Roman" panose="02020603050405020304" pitchFamily="18" charset="0"/>
                <a:cs typeface="Times New Roman" panose="02020603050405020304" pitchFamily="18" charset="0"/>
              </a:rPr>
              <a:t>save</a:t>
            </a:r>
            <a:r>
              <a:rPr lang="en-US" sz="4000" dirty="0">
                <a:latin typeface="Times New Roman" panose="02020603050405020304" pitchFamily="18" charset="0"/>
                <a:cs typeface="Times New Roman" panose="02020603050405020304" pitchFamily="18" charset="0"/>
              </a:rPr>
              <a:t> image to file</a:t>
            </a:r>
            <a:endParaRPr lang="he-IL" sz="4000" dirty="0">
              <a:latin typeface="Times New Roman" panose="02020603050405020304" pitchFamily="18" charset="0"/>
              <a:cs typeface="Times New Roman" panose="02020603050405020304" pitchFamily="18" charset="0"/>
            </a:endParaRPr>
          </a:p>
        </p:txBody>
      </p:sp>
      <p:sp>
        <p:nvSpPr>
          <p:cNvPr id="6" name="Rectangle 5"/>
          <p:cNvSpPr/>
          <p:nvPr/>
        </p:nvSpPr>
        <p:spPr>
          <a:xfrm>
            <a:off x="3757146" y="2703236"/>
            <a:ext cx="2026259" cy="369332"/>
          </a:xfrm>
          <a:prstGeom prst="rect">
            <a:avLst/>
          </a:prstGeom>
        </p:spPr>
        <p:txBody>
          <a:bodyPr wrap="none">
            <a:spAutoFit/>
          </a:bodyPr>
          <a:lstStyle/>
          <a:p>
            <a:r>
              <a:rPr lang="en-US" dirty="0" err="1"/>
              <a:t>rand_image.bitmap</a:t>
            </a:r>
            <a:endParaRPr lang="he-IL" dirty="0"/>
          </a:p>
        </p:txBody>
      </p:sp>
      <p:pic>
        <p:nvPicPr>
          <p:cNvPr id="4" name="Picture 3"/>
          <p:cNvPicPr>
            <a:picLocks noChangeAspect="1"/>
          </p:cNvPicPr>
          <p:nvPr/>
        </p:nvPicPr>
        <p:blipFill>
          <a:blip r:embed="rId2"/>
          <a:stretch>
            <a:fillRect/>
          </a:stretch>
        </p:blipFill>
        <p:spPr>
          <a:xfrm>
            <a:off x="777240" y="1484784"/>
            <a:ext cx="7589520" cy="3938503"/>
          </a:xfrm>
          <a:prstGeom prst="rect">
            <a:avLst/>
          </a:prstGeom>
        </p:spPr>
      </p:pic>
      <p:sp>
        <p:nvSpPr>
          <p:cNvPr id="3" name="TextBox 2"/>
          <p:cNvSpPr txBox="1"/>
          <p:nvPr/>
        </p:nvSpPr>
        <p:spPr>
          <a:xfrm>
            <a:off x="251520" y="5877272"/>
            <a:ext cx="8435280" cy="523220"/>
          </a:xfrm>
          <a:prstGeom prst="rect">
            <a:avLst/>
          </a:prstGeom>
          <a:noFill/>
        </p:spPr>
        <p:txBody>
          <a:bodyPr wrap="square" rtlCol="0">
            <a:spAutoFit/>
          </a:bodyPr>
          <a:lstStyle/>
          <a:p>
            <a:pPr algn="l" rtl="0"/>
            <a:r>
              <a:rPr lang="en-US" sz="2800" dirty="0">
                <a:latin typeface="Times New Roman" panose="02020603050405020304" pitchFamily="18" charset="0"/>
                <a:cs typeface="Times New Roman" panose="02020603050405020304" pitchFamily="18" charset="0"/>
              </a:rPr>
              <a:t>Note: </a:t>
            </a:r>
            <a:r>
              <a:rPr lang="en-US" sz="2800" dirty="0">
                <a:solidFill>
                  <a:srgbClr val="FF0000"/>
                </a:solidFill>
                <a:latin typeface="Times New Roman" panose="02020603050405020304" pitchFamily="18" charset="0"/>
                <a:cs typeface="Times New Roman" panose="02020603050405020304" pitchFamily="18" charset="0"/>
              </a:rPr>
              <a:t>save</a:t>
            </a:r>
            <a:r>
              <a:rPr lang="en-US" sz="2800" dirty="0">
                <a:latin typeface="Times New Roman" panose="02020603050405020304" pitchFamily="18" charset="0"/>
                <a:cs typeface="Times New Roman" panose="02020603050405020304" pitchFamily="18" charset="0"/>
              </a:rPr>
              <a:t> and </a:t>
            </a:r>
            <a:r>
              <a:rPr lang="en-US" sz="2800" dirty="0">
                <a:solidFill>
                  <a:srgbClr val="FF0000"/>
                </a:solidFill>
                <a:latin typeface="Times New Roman" panose="02020603050405020304" pitchFamily="18" charset="0"/>
                <a:cs typeface="Times New Roman" panose="02020603050405020304" pitchFamily="18" charset="0"/>
              </a:rPr>
              <a:t>load</a:t>
            </a:r>
            <a:r>
              <a:rPr lang="en-US" sz="2800" dirty="0">
                <a:latin typeface="Times New Roman" panose="02020603050405020304" pitchFamily="18" charset="0"/>
                <a:cs typeface="Times New Roman" panose="02020603050405020304" pitchFamily="18" charset="0"/>
              </a:rPr>
              <a:t> should follow the exact same format</a:t>
            </a:r>
          </a:p>
        </p:txBody>
      </p:sp>
    </p:spTree>
    <p:extLst>
      <p:ext uri="{BB962C8B-B14F-4D97-AF65-F5344CB8AC3E}">
        <p14:creationId xmlns:p14="http://schemas.microsoft.com/office/powerpoint/2010/main" val="1043172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pPr rtl="0"/>
            <a:r>
              <a:rPr lang="en-US" sz="3600" dirty="0"/>
              <a:t>Using </a:t>
            </a:r>
            <a:r>
              <a:rPr lang="en-US" sz="3600" dirty="0">
                <a:solidFill>
                  <a:srgbClr val="FF0000"/>
                </a:solidFill>
              </a:rPr>
              <a:t>save</a:t>
            </a:r>
            <a:r>
              <a:rPr lang="en-US" sz="3600" dirty="0"/>
              <a:t> and </a:t>
            </a:r>
            <a:r>
              <a:rPr lang="en-US" sz="3600" dirty="0">
                <a:solidFill>
                  <a:srgbClr val="FF0000"/>
                </a:solidFill>
              </a:rPr>
              <a:t>load</a:t>
            </a:r>
            <a:r>
              <a:rPr lang="en-US" sz="3600" dirty="0"/>
              <a:t> </a:t>
            </a:r>
            <a:endParaRPr lang="he-IL" sz="3600" dirty="0"/>
          </a:p>
        </p:txBody>
      </p:sp>
      <p:sp>
        <p:nvSpPr>
          <p:cNvPr id="3" name="Content Placeholder 2"/>
          <p:cNvSpPr>
            <a:spLocks noGrp="1"/>
          </p:cNvSpPr>
          <p:nvPr>
            <p:ph idx="1"/>
          </p:nvPr>
        </p:nvSpPr>
        <p:spPr>
          <a:xfrm>
            <a:off x="251520" y="836712"/>
            <a:ext cx="8784976" cy="4709120"/>
          </a:xfrm>
        </p:spPr>
        <p:txBody>
          <a:bodyPr>
            <a:noAutofit/>
          </a:bodyPr>
          <a:lstStyle/>
          <a:p>
            <a:pPr marL="0">
              <a:spcBef>
                <a:spcPts val="0"/>
              </a:spcBef>
            </a:pPr>
            <a:r>
              <a:rPr lang="en-US" sz="2000" dirty="0"/>
              <a:t> </a:t>
            </a:r>
          </a:p>
        </p:txBody>
      </p:sp>
      <p:pic>
        <p:nvPicPr>
          <p:cNvPr id="8" name="תמונה 7"/>
          <p:cNvPicPr>
            <a:picLocks noChangeAspect="1"/>
          </p:cNvPicPr>
          <p:nvPr/>
        </p:nvPicPr>
        <p:blipFill>
          <a:blip r:embed="rId2"/>
          <a:stretch>
            <a:fillRect/>
          </a:stretch>
        </p:blipFill>
        <p:spPr>
          <a:xfrm>
            <a:off x="1043608" y="1268760"/>
            <a:ext cx="5027076" cy="4591794"/>
          </a:xfrm>
          <a:prstGeom prst="rect">
            <a:avLst/>
          </a:prstGeom>
        </p:spPr>
      </p:pic>
      <p:sp>
        <p:nvSpPr>
          <p:cNvPr id="9" name="הסבר אליפטי 1"/>
          <p:cNvSpPr/>
          <p:nvPr/>
        </p:nvSpPr>
        <p:spPr bwMode="auto">
          <a:xfrm>
            <a:off x="5364088" y="4293096"/>
            <a:ext cx="1642700" cy="504056"/>
          </a:xfrm>
          <a:prstGeom prst="wedgeEllipseCallout">
            <a:avLst>
              <a:gd name="adj1" fmla="val -88536"/>
              <a:gd name="adj2" fmla="val -149434"/>
            </a:avLst>
          </a:prstGeom>
          <a:solidFill>
            <a:srgbClr val="0070C0"/>
          </a:solidFill>
          <a:ln w="9525" cap="flat" cmpd="sng" algn="ctr">
            <a:solidFill>
              <a:schemeClr val="tx1"/>
            </a:solidFill>
            <a:prstDash val="solid"/>
            <a:round/>
            <a:headEnd type="none" w="med" len="med"/>
            <a:tailEnd type="none" w="med" len="med"/>
          </a:ln>
          <a:effectLst>
            <a:glow rad="152400">
              <a:schemeClr val="accent5">
                <a:lumMod val="40000"/>
                <a:lumOff val="60000"/>
                <a:alpha val="40000"/>
              </a:schemeClr>
            </a:glow>
            <a:outerShdw blurRad="152400" dist="139700" dir="3600000" sx="60000" sy="60000" algn="ctr" rotWithShape="0">
              <a:schemeClr val="accent1">
                <a:lumMod val="75000"/>
                <a:alpha val="46000"/>
              </a:schemeClr>
            </a:outerShdw>
            <a:softEdge rad="0"/>
          </a:effectLst>
          <a:scene3d>
            <a:camera prst="orthographicFront"/>
            <a:lightRig rig="threePt" dir="t"/>
          </a:scene3d>
          <a:sp3d contourW="6350" prstMaterial="metal"/>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bg1"/>
                </a:solidFill>
                <a:latin typeface="Tahoma" pitchFamily="34" charset="0"/>
              </a:rPr>
              <a:t>same as before</a:t>
            </a:r>
            <a:endParaRPr kumimoji="0" lang="en-US" sz="1600" b="0" i="0" u="none" strike="noStrike" cap="none" normalizeH="0" baseline="0" dirty="0">
              <a:ln>
                <a:noFill/>
              </a:ln>
              <a:solidFill>
                <a:schemeClr val="bg1"/>
              </a:solidFill>
              <a:effectLst/>
              <a:latin typeface="Tahoma" pitchFamily="34" charset="0"/>
            </a:endParaRPr>
          </a:p>
        </p:txBody>
      </p:sp>
    </p:spTree>
    <p:extLst>
      <p:ext uri="{BB962C8B-B14F-4D97-AF65-F5344CB8AC3E}">
        <p14:creationId xmlns:p14="http://schemas.microsoft.com/office/powerpoint/2010/main" val="65851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08" y="102930"/>
            <a:ext cx="8219256" cy="1309845"/>
          </a:xfrm>
        </p:spPr>
        <p:txBody>
          <a:bodyPr>
            <a:normAutofit fontScale="90000"/>
          </a:bodyPr>
          <a:lstStyle/>
          <a:p>
            <a:r>
              <a:rPr lang="en-US" dirty="0">
                <a:latin typeface="Times New Roman" pitchFamily="18" charset="0"/>
                <a:cs typeface="Times New Roman" pitchFamily="18" charset="0"/>
              </a:rPr>
              <a:t>A few issues to discuss regarding image representation</a:t>
            </a:r>
            <a:endParaRPr lang="he-IL" dirty="0">
              <a:latin typeface="Times New Roman" pitchFamily="18" charset="0"/>
              <a:cs typeface="Times New Roman" pitchFamily="18" charset="0"/>
            </a:endParaRPr>
          </a:p>
        </p:txBody>
      </p:sp>
      <p:sp>
        <p:nvSpPr>
          <p:cNvPr id="5" name="Content Placeholder 4"/>
          <p:cNvSpPr>
            <a:spLocks noGrp="1"/>
          </p:cNvSpPr>
          <p:nvPr>
            <p:ph idx="1"/>
          </p:nvPr>
        </p:nvSpPr>
        <p:spPr>
          <a:xfrm>
            <a:off x="107504" y="1600200"/>
            <a:ext cx="8856984" cy="4421088"/>
          </a:xfrm>
        </p:spPr>
        <p:txBody>
          <a:bodyPr>
            <a:normAutofit/>
          </a:bodyPr>
          <a:lstStyle/>
          <a:p>
            <a:pPr marL="8001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“Translating” our custom .bitmap format to standard image formats in next slide (which I’ll be skipping today)</a:t>
            </a:r>
          </a:p>
          <a:p>
            <a:pPr marL="8001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Any suggestions on how to improve the inner representation of an image?</a:t>
            </a:r>
          </a:p>
          <a:p>
            <a:pPr marL="8001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Of course there are existing Python libraries with image (and image processing) functionalities, </a:t>
            </a:r>
            <a:r>
              <a:rPr lang="en-US" dirty="0">
                <a:latin typeface="Times New Roman" panose="02020603050405020304" pitchFamily="18" charset="0"/>
                <a:cs typeface="Times New Roman" panose="02020603050405020304" pitchFamily="18" charset="0"/>
                <a:hlinkClick r:id="rId2"/>
              </a:rPr>
              <a:t>https://scikit-image.org/</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0987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pPr rtl="0"/>
            <a:r>
              <a:rPr lang="en-US" sz="3600" dirty="0"/>
              <a:t>from "real" image formats to .bitmap</a:t>
            </a:r>
            <a:endParaRPr lang="he-IL" sz="3600" dirty="0"/>
          </a:p>
        </p:txBody>
      </p:sp>
      <p:sp>
        <p:nvSpPr>
          <p:cNvPr id="3" name="Content Placeholder 2"/>
          <p:cNvSpPr>
            <a:spLocks noGrp="1"/>
          </p:cNvSpPr>
          <p:nvPr>
            <p:ph idx="1"/>
          </p:nvPr>
        </p:nvSpPr>
        <p:spPr>
          <a:xfrm>
            <a:off x="251520" y="952128"/>
            <a:ext cx="8784976" cy="4709120"/>
          </a:xfrm>
        </p:spPr>
        <p:txBody>
          <a:bodyPr>
            <a:noAutofit/>
          </a:bodyPr>
          <a:lstStyle/>
          <a:p>
            <a:pPr indent="-342900">
              <a:spcBef>
                <a:spcPts val="0"/>
              </a:spcBef>
              <a:buFont typeface="Arial" pitchFamily="34" charset="0"/>
              <a:buChar char="•"/>
            </a:pPr>
            <a:r>
              <a:rPr lang="en-US" sz="2000" dirty="0"/>
              <a:t>we provide a way to work with "real" images in </a:t>
            </a:r>
            <a:r>
              <a:rPr lang="en-US" sz="2000" dirty="0">
                <a:solidFill>
                  <a:srgbClr val="FF0000"/>
                </a:solidFill>
              </a:rPr>
              <a:t>known formats </a:t>
            </a:r>
            <a:r>
              <a:rPr lang="en-US" sz="2000" dirty="0"/>
              <a:t>such as </a:t>
            </a:r>
            <a:r>
              <a:rPr lang="en-US" sz="2000" dirty="0">
                <a:solidFill>
                  <a:srgbClr val="7030A0"/>
                </a:solidFill>
              </a:rPr>
              <a:t>jpg</a:t>
            </a:r>
            <a:r>
              <a:rPr lang="en-US" sz="2000" dirty="0"/>
              <a:t>, </a:t>
            </a:r>
            <a:r>
              <a:rPr lang="en-US" sz="2000" dirty="0">
                <a:solidFill>
                  <a:srgbClr val="7030A0"/>
                </a:solidFill>
              </a:rPr>
              <a:t>bmp</a:t>
            </a:r>
            <a:r>
              <a:rPr lang="en-US" sz="2000" dirty="0"/>
              <a:t>, </a:t>
            </a:r>
            <a:r>
              <a:rPr lang="en-US" sz="2000" dirty="0" err="1">
                <a:solidFill>
                  <a:srgbClr val="7030A0"/>
                </a:solidFill>
              </a:rPr>
              <a:t>tif</a:t>
            </a:r>
            <a:r>
              <a:rPr lang="en-US" sz="2000" dirty="0">
                <a:solidFill>
                  <a:srgbClr val="7030A0"/>
                </a:solidFill>
              </a:rPr>
              <a:t> </a:t>
            </a:r>
            <a:r>
              <a:rPr lang="en-US" sz="2000" dirty="0"/>
              <a:t>etc. </a:t>
            </a:r>
          </a:p>
          <a:p>
            <a:pPr indent="-342900">
              <a:spcBef>
                <a:spcPts val="0"/>
              </a:spcBef>
              <a:buFont typeface="Arial" pitchFamily="34" charset="0"/>
              <a:buChar char="•"/>
            </a:pPr>
            <a:endParaRPr lang="en-US" sz="2000" dirty="0"/>
          </a:p>
          <a:p>
            <a:pPr indent="-342900">
              <a:spcBef>
                <a:spcPts val="0"/>
              </a:spcBef>
              <a:buFont typeface="Arial" pitchFamily="34" charset="0"/>
              <a:buChar char="•"/>
            </a:pPr>
            <a:r>
              <a:rPr lang="en-US" sz="2000" dirty="0"/>
              <a:t>The file </a:t>
            </a:r>
            <a:r>
              <a:rPr lang="en-US" sz="2000" dirty="0">
                <a:solidFill>
                  <a:srgbClr val="FF0000"/>
                </a:solidFill>
              </a:rPr>
              <a:t>format_conversion.py</a:t>
            </a:r>
            <a:r>
              <a:rPr lang="en-US" sz="2000" dirty="0"/>
              <a:t> contains the transformation in both directions.</a:t>
            </a:r>
          </a:p>
          <a:p>
            <a:pPr indent="-342900">
              <a:spcBef>
                <a:spcPts val="0"/>
              </a:spcBef>
              <a:buFont typeface="Arial" pitchFamily="34" charset="0"/>
              <a:buChar char="•"/>
            </a:pPr>
            <a:endParaRPr lang="en-US" sz="2000" dirty="0"/>
          </a:p>
          <a:p>
            <a:pPr indent="-342900">
              <a:spcBef>
                <a:spcPts val="0"/>
              </a:spcBef>
              <a:buFont typeface="Arial" pitchFamily="34" charset="0"/>
              <a:buChar char="•"/>
            </a:pPr>
            <a:r>
              <a:rPr lang="en-US" sz="2000" dirty="0"/>
              <a:t>To have it work, you first need to install an </a:t>
            </a:r>
            <a:r>
              <a:rPr lang="en-US" sz="2000" dirty="0">
                <a:solidFill>
                  <a:srgbClr val="FF0000"/>
                </a:solidFill>
              </a:rPr>
              <a:t>external Python package </a:t>
            </a:r>
            <a:r>
              <a:rPr lang="en-US" sz="2000" dirty="0"/>
              <a:t>called </a:t>
            </a:r>
            <a:r>
              <a:rPr lang="en-US" sz="2000" dirty="0">
                <a:solidFill>
                  <a:srgbClr val="FF0000"/>
                </a:solidFill>
              </a:rPr>
              <a:t>PILLOW</a:t>
            </a:r>
            <a:r>
              <a:rPr lang="en-US" sz="2000" dirty="0"/>
              <a:t> – Python Imaging Library, from: </a:t>
            </a:r>
            <a:r>
              <a:rPr lang="en-US" sz="2000" dirty="0">
                <a:hlinkClick r:id="rId2"/>
              </a:rPr>
              <a:t>https://pypi.python.org/pypi/Pillow</a:t>
            </a:r>
            <a:r>
              <a:rPr lang="en-US" sz="2000" dirty="0"/>
              <a:t> </a:t>
            </a:r>
          </a:p>
          <a:p>
            <a:pPr marL="0">
              <a:spcBef>
                <a:spcPts val="0"/>
              </a:spcBef>
            </a:pPr>
            <a:endParaRPr lang="fr-FR" sz="1900" dirty="0">
              <a:latin typeface="Courier New" panose="02070309020205020404" pitchFamily="49" charset="0"/>
              <a:cs typeface="Courier New" panose="02070309020205020404" pitchFamily="49" charset="0"/>
            </a:endParaRPr>
          </a:p>
          <a:p>
            <a:pPr marL="0">
              <a:spcBef>
                <a:spcPts val="0"/>
              </a:spcBef>
            </a:pPr>
            <a:endParaRPr lang="fr-FR" sz="1900" dirty="0">
              <a:latin typeface="Courier New" panose="02070309020205020404" pitchFamily="49" charset="0"/>
              <a:cs typeface="Courier New" panose="02070309020205020404" pitchFamily="49" charset="0"/>
            </a:endParaRPr>
          </a:p>
          <a:p>
            <a:pPr marL="0">
              <a:spcBef>
                <a:spcPts val="0"/>
              </a:spcBef>
            </a:pPr>
            <a:r>
              <a:rPr lang="fr-FR" sz="1900" dirty="0">
                <a:latin typeface="Courier New" panose="02070309020205020404" pitchFamily="49" charset="0"/>
                <a:cs typeface="Courier New" panose="02070309020205020404" pitchFamily="49" charset="0"/>
              </a:rPr>
              <a:t>&gt;&gt;&gt; image2bitmap(</a:t>
            </a:r>
            <a:r>
              <a:rPr lang="fr-FR" sz="1900" dirty="0">
                <a:solidFill>
                  <a:srgbClr val="00B050"/>
                </a:solidFill>
                <a:latin typeface="Courier New" panose="02070309020205020404" pitchFamily="49" charset="0"/>
                <a:cs typeface="Courier New" panose="02070309020205020404" pitchFamily="49" charset="0"/>
              </a:rPr>
              <a:t>"./an_image.jpg"</a:t>
            </a:r>
            <a:r>
              <a:rPr lang="fr-FR" sz="1900" dirty="0">
                <a:latin typeface="Courier New" panose="02070309020205020404" pitchFamily="49" charset="0"/>
                <a:cs typeface="Courier New" panose="02070309020205020404" pitchFamily="49" charset="0"/>
              </a:rPr>
              <a:t>) </a:t>
            </a:r>
            <a:r>
              <a:rPr lang="fr-FR" sz="1900" dirty="0">
                <a:solidFill>
                  <a:srgbClr val="FF0000"/>
                </a:solidFill>
                <a:latin typeface="Courier New" panose="02070309020205020404" pitchFamily="49" charset="0"/>
                <a:cs typeface="Courier New" panose="02070309020205020404" pitchFamily="49" charset="0"/>
              </a:rPr>
              <a:t>#</a:t>
            </a:r>
            <a:r>
              <a:rPr lang="fr-FR" sz="1900" dirty="0" err="1">
                <a:solidFill>
                  <a:srgbClr val="FF0000"/>
                </a:solidFill>
                <a:latin typeface="Courier New" panose="02070309020205020404" pitchFamily="49" charset="0"/>
                <a:cs typeface="Courier New" panose="02070309020205020404" pitchFamily="49" charset="0"/>
              </a:rPr>
              <a:t>creates</a:t>
            </a:r>
            <a:r>
              <a:rPr lang="fr-FR" sz="1900" dirty="0">
                <a:solidFill>
                  <a:srgbClr val="FF0000"/>
                </a:solidFill>
                <a:latin typeface="Courier New" panose="02070309020205020404" pitchFamily="49" charset="0"/>
                <a:cs typeface="Courier New" panose="02070309020205020404" pitchFamily="49" charset="0"/>
              </a:rPr>
              <a:t> </a:t>
            </a:r>
            <a:r>
              <a:rPr lang="fr-FR" sz="1900" dirty="0" err="1">
                <a:solidFill>
                  <a:srgbClr val="FF0000"/>
                </a:solidFill>
                <a:latin typeface="Courier New" panose="02070309020205020404" pitchFamily="49" charset="0"/>
                <a:cs typeface="Courier New" panose="02070309020205020404" pitchFamily="49" charset="0"/>
              </a:rPr>
              <a:t>an_image.bitmap</a:t>
            </a:r>
            <a:endParaRPr lang="fr-FR" sz="1900" dirty="0">
              <a:solidFill>
                <a:srgbClr val="FF0000"/>
              </a:solidFill>
              <a:latin typeface="Courier New" panose="02070309020205020404" pitchFamily="49" charset="0"/>
              <a:cs typeface="Courier New" panose="02070309020205020404" pitchFamily="49" charset="0"/>
            </a:endParaRPr>
          </a:p>
          <a:p>
            <a:pPr marL="0">
              <a:spcBef>
                <a:spcPts val="0"/>
              </a:spcBef>
            </a:pPr>
            <a:endParaRPr lang="fr-FR" sz="1900" dirty="0">
              <a:latin typeface="Courier New" panose="02070309020205020404" pitchFamily="49" charset="0"/>
              <a:cs typeface="Courier New" panose="02070309020205020404" pitchFamily="49" charset="0"/>
            </a:endParaRPr>
          </a:p>
          <a:p>
            <a:pPr marL="0">
              <a:spcBef>
                <a:spcPts val="0"/>
              </a:spcBef>
            </a:pPr>
            <a:r>
              <a:rPr lang="fr-FR" sz="1900" dirty="0">
                <a:latin typeface="Courier New" panose="02070309020205020404" pitchFamily="49" charset="0"/>
                <a:cs typeface="Courier New" panose="02070309020205020404" pitchFamily="49" charset="0"/>
              </a:rPr>
              <a:t>&gt;&gt;&gt; bitmap2image(</a:t>
            </a:r>
            <a:r>
              <a:rPr lang="fr-FR" sz="1900" dirty="0">
                <a:solidFill>
                  <a:srgbClr val="00B050"/>
                </a:solidFill>
                <a:latin typeface="Courier New" panose="02070309020205020404" pitchFamily="49" charset="0"/>
                <a:cs typeface="Courier New" panose="02070309020205020404" pitchFamily="49" charset="0"/>
              </a:rPr>
              <a:t>"./</a:t>
            </a:r>
            <a:r>
              <a:rPr lang="fr-FR" sz="1900" dirty="0" err="1">
                <a:solidFill>
                  <a:srgbClr val="00B050"/>
                </a:solidFill>
                <a:latin typeface="Courier New" panose="02070309020205020404" pitchFamily="49" charset="0"/>
                <a:cs typeface="Courier New" panose="02070309020205020404" pitchFamily="49" charset="0"/>
              </a:rPr>
              <a:t>an_image.bitmap</a:t>
            </a:r>
            <a:r>
              <a:rPr lang="fr-FR" sz="1900" dirty="0">
                <a:solidFill>
                  <a:srgbClr val="00B050"/>
                </a:solidFill>
                <a:latin typeface="Courier New" panose="02070309020205020404" pitchFamily="49" charset="0"/>
                <a:cs typeface="Courier New" panose="02070309020205020404" pitchFamily="49" charset="0"/>
              </a:rPr>
              <a:t>"</a:t>
            </a:r>
            <a:r>
              <a:rPr lang="fr-FR" sz="1900" dirty="0">
                <a:latin typeface="Courier New" panose="02070309020205020404" pitchFamily="49" charset="0"/>
                <a:cs typeface="Courier New" panose="02070309020205020404" pitchFamily="49" charset="0"/>
              </a:rPr>
              <a:t>) </a:t>
            </a:r>
            <a:r>
              <a:rPr lang="fr-FR" sz="1900" dirty="0">
                <a:solidFill>
                  <a:srgbClr val="FF0000"/>
                </a:solidFill>
                <a:latin typeface="Courier New" panose="02070309020205020404" pitchFamily="49" charset="0"/>
                <a:cs typeface="Courier New" panose="02070309020205020404" pitchFamily="49" charset="0"/>
              </a:rPr>
              <a:t>#vice versa</a:t>
            </a:r>
          </a:p>
          <a:p>
            <a:pPr marL="0">
              <a:spcBef>
                <a:spcPts val="0"/>
              </a:spcBef>
            </a:pPr>
            <a:endParaRPr lang="fr-FR" sz="1900" dirty="0">
              <a:latin typeface="Courier New" panose="02070309020205020404" pitchFamily="49" charset="0"/>
              <a:cs typeface="Courier New" panose="02070309020205020404" pitchFamily="49" charset="0"/>
            </a:endParaRPr>
          </a:p>
          <a:p>
            <a:pPr marL="0">
              <a:spcBef>
                <a:spcPts val="0"/>
              </a:spcBef>
            </a:pPr>
            <a:endParaRPr lang="fr-FR" sz="1900" dirty="0">
              <a:latin typeface="Courier New" panose="02070309020205020404" pitchFamily="49" charset="0"/>
              <a:cs typeface="Courier New" panose="02070309020205020404" pitchFamily="49" charset="0"/>
            </a:endParaRPr>
          </a:p>
          <a:p>
            <a:pPr marL="0">
              <a:spcBef>
                <a:spcPts val="0"/>
              </a:spcBef>
            </a:pPr>
            <a:endParaRPr lang="fr-FR" sz="1900" dirty="0">
              <a:latin typeface="Courier New" panose="02070309020205020404" pitchFamily="49" charset="0"/>
              <a:cs typeface="Courier New" panose="02070309020205020404" pitchFamily="49" charset="0"/>
            </a:endParaRPr>
          </a:p>
          <a:p>
            <a:pPr marL="0">
              <a:spcBef>
                <a:spcPts val="0"/>
              </a:spcBef>
            </a:pPr>
            <a:endParaRPr lang="en-US" sz="2000" dirty="0"/>
          </a:p>
          <a:p>
            <a:pPr marL="0">
              <a:spcBef>
                <a:spcPts val="0"/>
              </a:spcBef>
            </a:pPr>
            <a:r>
              <a:rPr lang="en-US" sz="2000" u="sng" dirty="0"/>
              <a:t>Note</a:t>
            </a:r>
            <a:r>
              <a:rPr lang="en-US" sz="2000" dirty="0"/>
              <a:t>:  You do </a:t>
            </a:r>
            <a:r>
              <a:rPr lang="en-US" sz="2000" dirty="0">
                <a:solidFill>
                  <a:srgbClr val="FF0000"/>
                </a:solidFill>
              </a:rPr>
              <a:t>NOT</a:t>
            </a:r>
            <a:r>
              <a:rPr lang="en-US" sz="2000" dirty="0"/>
              <a:t> need to understand the image2bitmap and bitmap2image methods</a:t>
            </a:r>
          </a:p>
        </p:txBody>
      </p:sp>
    </p:spTree>
    <p:extLst>
      <p:ext uri="{BB962C8B-B14F-4D97-AF65-F5344CB8AC3E}">
        <p14:creationId xmlns:p14="http://schemas.microsoft.com/office/powerpoint/2010/main" val="4268144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36912"/>
            <a:ext cx="8229600" cy="1143000"/>
          </a:xfrm>
        </p:spPr>
        <p:txBody>
          <a:bodyPr>
            <a:normAutofit/>
          </a:bodyPr>
          <a:lstStyle/>
          <a:p>
            <a:pPr rtl="0"/>
            <a:r>
              <a:rPr lang="en-US" sz="3600" dirty="0"/>
              <a:t>Generating simple synthetic images</a:t>
            </a:r>
            <a:endParaRPr lang="he-IL" sz="3600" dirty="0"/>
          </a:p>
        </p:txBody>
      </p:sp>
    </p:spTree>
    <p:extLst>
      <p:ext uri="{BB962C8B-B14F-4D97-AF65-F5344CB8AC3E}">
        <p14:creationId xmlns:p14="http://schemas.microsoft.com/office/powerpoint/2010/main" val="637964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76672"/>
            <a:ext cx="8352928" cy="5976664"/>
          </a:xfrm>
        </p:spPr>
        <p:txBody>
          <a:bodyPr>
            <a:normAutofit/>
          </a:bodyPr>
          <a:lstStyle/>
          <a:p>
            <a:pPr>
              <a:buNone/>
            </a:pPr>
            <a:r>
              <a:rPr lang="en-US" sz="2000" dirty="0">
                <a:latin typeface="Courier New" panose="02070309020205020404" pitchFamily="49" charset="0"/>
                <a:cs typeface="Courier New" panose="02070309020205020404" pitchFamily="49" charset="0"/>
              </a:rPr>
              <a:t> </a:t>
            </a:r>
            <a:endParaRPr lang="he-IL" sz="2000" dirty="0">
              <a:latin typeface="Courier New" panose="02070309020205020404" pitchFamily="49" charset="0"/>
              <a:cs typeface="Courier New" panose="02070309020205020404" pitchFamily="49" charset="0"/>
            </a:endParaRPr>
          </a:p>
        </p:txBody>
      </p:sp>
      <p:pic>
        <p:nvPicPr>
          <p:cNvPr id="6" name="תמונה 5"/>
          <p:cNvPicPr>
            <a:picLocks noChangeAspect="1"/>
          </p:cNvPicPr>
          <p:nvPr/>
        </p:nvPicPr>
        <p:blipFill rotWithShape="1">
          <a:blip r:embed="rId2"/>
          <a:srcRect b="52931"/>
          <a:stretch/>
        </p:blipFill>
        <p:spPr>
          <a:xfrm>
            <a:off x="-2433" y="764704"/>
            <a:ext cx="8961120" cy="4445899"/>
          </a:xfrm>
          <a:prstGeom prst="rect">
            <a:avLst/>
          </a:prstGeom>
        </p:spPr>
      </p:pic>
      <p:pic>
        <p:nvPicPr>
          <p:cNvPr id="4" name="תמונה 5"/>
          <p:cNvPicPr>
            <a:picLocks noChangeAspect="1"/>
          </p:cNvPicPr>
          <p:nvPr/>
        </p:nvPicPr>
        <p:blipFill rotWithShape="1">
          <a:blip r:embed="rId2"/>
          <a:srcRect t="48713" r="39102"/>
          <a:stretch/>
        </p:blipFill>
        <p:spPr>
          <a:xfrm>
            <a:off x="5364088" y="3465004"/>
            <a:ext cx="3672408" cy="3260006"/>
          </a:xfrm>
          <a:prstGeom prst="rect">
            <a:avLst/>
          </a:prstGeom>
        </p:spPr>
      </p:pic>
      <p:sp>
        <p:nvSpPr>
          <p:cNvPr id="2" name="Freeform 1"/>
          <p:cNvSpPr/>
          <p:nvPr/>
        </p:nvSpPr>
        <p:spPr>
          <a:xfrm>
            <a:off x="1298713" y="2801318"/>
            <a:ext cx="4240696" cy="1470991"/>
          </a:xfrm>
          <a:custGeom>
            <a:avLst/>
            <a:gdLst>
              <a:gd name="connsiteX0" fmla="*/ 66261 w 4240696"/>
              <a:gd name="connsiteY0" fmla="*/ 145774 h 1470991"/>
              <a:gd name="connsiteX1" fmla="*/ 834887 w 4240696"/>
              <a:gd name="connsiteY1" fmla="*/ 79513 h 1470991"/>
              <a:gd name="connsiteX2" fmla="*/ 874644 w 4240696"/>
              <a:gd name="connsiteY2" fmla="*/ 66261 h 1470991"/>
              <a:gd name="connsiteX3" fmla="*/ 927652 w 4240696"/>
              <a:gd name="connsiteY3" fmla="*/ 53009 h 1470991"/>
              <a:gd name="connsiteX4" fmla="*/ 1020417 w 4240696"/>
              <a:gd name="connsiteY4" fmla="*/ 26504 h 1470991"/>
              <a:gd name="connsiteX5" fmla="*/ 1232452 w 4240696"/>
              <a:gd name="connsiteY5" fmla="*/ 0 h 1470991"/>
              <a:gd name="connsiteX6" fmla="*/ 2584174 w 4240696"/>
              <a:gd name="connsiteY6" fmla="*/ 26504 h 1470991"/>
              <a:gd name="connsiteX7" fmla="*/ 2875722 w 4240696"/>
              <a:gd name="connsiteY7" fmla="*/ 53009 h 1470991"/>
              <a:gd name="connsiteX8" fmla="*/ 3260035 w 4240696"/>
              <a:gd name="connsiteY8" fmla="*/ 92765 h 1470991"/>
              <a:gd name="connsiteX9" fmla="*/ 3326296 w 4240696"/>
              <a:gd name="connsiteY9" fmla="*/ 106017 h 1470991"/>
              <a:gd name="connsiteX10" fmla="*/ 3472070 w 4240696"/>
              <a:gd name="connsiteY10" fmla="*/ 145774 h 1470991"/>
              <a:gd name="connsiteX11" fmla="*/ 3538330 w 4240696"/>
              <a:gd name="connsiteY11" fmla="*/ 159026 h 1470991"/>
              <a:gd name="connsiteX12" fmla="*/ 3684104 w 4240696"/>
              <a:gd name="connsiteY12" fmla="*/ 185530 h 1470991"/>
              <a:gd name="connsiteX13" fmla="*/ 3723861 w 4240696"/>
              <a:gd name="connsiteY13" fmla="*/ 198783 h 1470991"/>
              <a:gd name="connsiteX14" fmla="*/ 3816626 w 4240696"/>
              <a:gd name="connsiteY14" fmla="*/ 225287 h 1470991"/>
              <a:gd name="connsiteX15" fmla="*/ 3869635 w 4240696"/>
              <a:gd name="connsiteY15" fmla="*/ 265043 h 1470991"/>
              <a:gd name="connsiteX16" fmla="*/ 3922644 w 4240696"/>
              <a:gd name="connsiteY16" fmla="*/ 291548 h 1470991"/>
              <a:gd name="connsiteX17" fmla="*/ 3988904 w 4240696"/>
              <a:gd name="connsiteY17" fmla="*/ 331304 h 1470991"/>
              <a:gd name="connsiteX18" fmla="*/ 4121426 w 4240696"/>
              <a:gd name="connsiteY18" fmla="*/ 410817 h 1470991"/>
              <a:gd name="connsiteX19" fmla="*/ 4200939 w 4240696"/>
              <a:gd name="connsiteY19" fmla="*/ 503583 h 1470991"/>
              <a:gd name="connsiteX20" fmla="*/ 4227444 w 4240696"/>
              <a:gd name="connsiteY20" fmla="*/ 596348 h 1470991"/>
              <a:gd name="connsiteX21" fmla="*/ 4240696 w 4240696"/>
              <a:gd name="connsiteY21" fmla="*/ 689113 h 1470991"/>
              <a:gd name="connsiteX22" fmla="*/ 4227444 w 4240696"/>
              <a:gd name="connsiteY22" fmla="*/ 1073426 h 1470991"/>
              <a:gd name="connsiteX23" fmla="*/ 4174435 w 4240696"/>
              <a:gd name="connsiteY23" fmla="*/ 1126435 h 1470991"/>
              <a:gd name="connsiteX24" fmla="*/ 4094922 w 4240696"/>
              <a:gd name="connsiteY24" fmla="*/ 1179443 h 1470991"/>
              <a:gd name="connsiteX25" fmla="*/ 3988904 w 4240696"/>
              <a:gd name="connsiteY25" fmla="*/ 1219200 h 1470991"/>
              <a:gd name="connsiteX26" fmla="*/ 3935896 w 4240696"/>
              <a:gd name="connsiteY26" fmla="*/ 1232452 h 1470991"/>
              <a:gd name="connsiteX27" fmla="*/ 3856383 w 4240696"/>
              <a:gd name="connsiteY27" fmla="*/ 1272209 h 1470991"/>
              <a:gd name="connsiteX28" fmla="*/ 3657600 w 4240696"/>
              <a:gd name="connsiteY28" fmla="*/ 1298713 h 1470991"/>
              <a:gd name="connsiteX29" fmla="*/ 3578087 w 4240696"/>
              <a:gd name="connsiteY29" fmla="*/ 1311965 h 1470991"/>
              <a:gd name="connsiteX30" fmla="*/ 3445565 w 4240696"/>
              <a:gd name="connsiteY30" fmla="*/ 1351722 h 1470991"/>
              <a:gd name="connsiteX31" fmla="*/ 3339548 w 4240696"/>
              <a:gd name="connsiteY31" fmla="*/ 1391478 h 1470991"/>
              <a:gd name="connsiteX32" fmla="*/ 3299791 w 4240696"/>
              <a:gd name="connsiteY32" fmla="*/ 1404730 h 1470991"/>
              <a:gd name="connsiteX33" fmla="*/ 3246783 w 4240696"/>
              <a:gd name="connsiteY33" fmla="*/ 1417983 h 1470991"/>
              <a:gd name="connsiteX34" fmla="*/ 3207026 w 4240696"/>
              <a:gd name="connsiteY34" fmla="*/ 1431235 h 1470991"/>
              <a:gd name="connsiteX35" fmla="*/ 3127513 w 4240696"/>
              <a:gd name="connsiteY35" fmla="*/ 1444487 h 1470991"/>
              <a:gd name="connsiteX36" fmla="*/ 3034748 w 4240696"/>
              <a:gd name="connsiteY36" fmla="*/ 1470991 h 1470991"/>
              <a:gd name="connsiteX37" fmla="*/ 2623930 w 4240696"/>
              <a:gd name="connsiteY37" fmla="*/ 1457739 h 1470991"/>
              <a:gd name="connsiteX38" fmla="*/ 2584174 w 4240696"/>
              <a:gd name="connsiteY38" fmla="*/ 1444487 h 1470991"/>
              <a:gd name="connsiteX39" fmla="*/ 2478157 w 4240696"/>
              <a:gd name="connsiteY39" fmla="*/ 1417983 h 1470991"/>
              <a:gd name="connsiteX40" fmla="*/ 2080591 w 4240696"/>
              <a:gd name="connsiteY40" fmla="*/ 1364974 h 1470991"/>
              <a:gd name="connsiteX41" fmla="*/ 2001078 w 4240696"/>
              <a:gd name="connsiteY41" fmla="*/ 1351722 h 1470991"/>
              <a:gd name="connsiteX42" fmla="*/ 1325217 w 4240696"/>
              <a:gd name="connsiteY42" fmla="*/ 1311965 h 1470991"/>
              <a:gd name="connsiteX43" fmla="*/ 1205948 w 4240696"/>
              <a:gd name="connsiteY43" fmla="*/ 1298713 h 1470991"/>
              <a:gd name="connsiteX44" fmla="*/ 1060174 w 4240696"/>
              <a:gd name="connsiteY44" fmla="*/ 1285461 h 1470991"/>
              <a:gd name="connsiteX45" fmla="*/ 980661 w 4240696"/>
              <a:gd name="connsiteY45" fmla="*/ 1258957 h 1470991"/>
              <a:gd name="connsiteX46" fmla="*/ 874644 w 4240696"/>
              <a:gd name="connsiteY46" fmla="*/ 1232452 h 1470991"/>
              <a:gd name="connsiteX47" fmla="*/ 781878 w 4240696"/>
              <a:gd name="connsiteY47" fmla="*/ 1205948 h 1470991"/>
              <a:gd name="connsiteX48" fmla="*/ 662609 w 4240696"/>
              <a:gd name="connsiteY48" fmla="*/ 1166191 h 1470991"/>
              <a:gd name="connsiteX49" fmla="*/ 622852 w 4240696"/>
              <a:gd name="connsiteY49" fmla="*/ 1152939 h 1470991"/>
              <a:gd name="connsiteX50" fmla="*/ 569844 w 4240696"/>
              <a:gd name="connsiteY50" fmla="*/ 1139687 h 1470991"/>
              <a:gd name="connsiteX51" fmla="*/ 503583 w 4240696"/>
              <a:gd name="connsiteY51" fmla="*/ 1113183 h 1470991"/>
              <a:gd name="connsiteX52" fmla="*/ 410817 w 4240696"/>
              <a:gd name="connsiteY52" fmla="*/ 1086678 h 1470991"/>
              <a:gd name="connsiteX53" fmla="*/ 357809 w 4240696"/>
              <a:gd name="connsiteY53" fmla="*/ 1060174 h 1470991"/>
              <a:gd name="connsiteX54" fmla="*/ 331304 w 4240696"/>
              <a:gd name="connsiteY54" fmla="*/ 1020417 h 1470991"/>
              <a:gd name="connsiteX55" fmla="*/ 251791 w 4240696"/>
              <a:gd name="connsiteY55" fmla="*/ 980661 h 1470991"/>
              <a:gd name="connsiteX56" fmla="*/ 212035 w 4240696"/>
              <a:gd name="connsiteY56" fmla="*/ 927652 h 1470991"/>
              <a:gd name="connsiteX57" fmla="*/ 172278 w 4240696"/>
              <a:gd name="connsiteY57" fmla="*/ 901148 h 1470991"/>
              <a:gd name="connsiteX58" fmla="*/ 132522 w 4240696"/>
              <a:gd name="connsiteY58" fmla="*/ 834887 h 1470991"/>
              <a:gd name="connsiteX59" fmla="*/ 53009 w 4240696"/>
              <a:gd name="connsiteY59" fmla="*/ 768626 h 1470991"/>
              <a:gd name="connsiteX60" fmla="*/ 26504 w 4240696"/>
              <a:gd name="connsiteY60" fmla="*/ 689113 h 1470991"/>
              <a:gd name="connsiteX61" fmla="*/ 0 w 4240696"/>
              <a:gd name="connsiteY61" fmla="*/ 583096 h 1470991"/>
              <a:gd name="connsiteX62" fmla="*/ 26504 w 4240696"/>
              <a:gd name="connsiteY62" fmla="*/ 384313 h 1470991"/>
              <a:gd name="connsiteX63" fmla="*/ 53009 w 4240696"/>
              <a:gd name="connsiteY63" fmla="*/ 344557 h 1470991"/>
              <a:gd name="connsiteX64" fmla="*/ 79513 w 4240696"/>
              <a:gd name="connsiteY64" fmla="*/ 265043 h 1470991"/>
              <a:gd name="connsiteX65" fmla="*/ 92765 w 4240696"/>
              <a:gd name="connsiteY65" fmla="*/ 225287 h 1470991"/>
              <a:gd name="connsiteX66" fmla="*/ 119270 w 4240696"/>
              <a:gd name="connsiteY66" fmla="*/ 185530 h 1470991"/>
              <a:gd name="connsiteX67" fmla="*/ 119270 w 4240696"/>
              <a:gd name="connsiteY67" fmla="*/ 132522 h 147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240696" h="1470991">
                <a:moveTo>
                  <a:pt x="66261" y="145774"/>
                </a:moveTo>
                <a:cubicBezTo>
                  <a:pt x="353570" y="30852"/>
                  <a:pt x="76010" y="133719"/>
                  <a:pt x="834887" y="79513"/>
                </a:cubicBezTo>
                <a:cubicBezTo>
                  <a:pt x="848821" y="78518"/>
                  <a:pt x="861212" y="70099"/>
                  <a:pt x="874644" y="66261"/>
                </a:cubicBezTo>
                <a:cubicBezTo>
                  <a:pt x="892156" y="61258"/>
                  <a:pt x="910081" y="57801"/>
                  <a:pt x="927652" y="53009"/>
                </a:cubicBezTo>
                <a:cubicBezTo>
                  <a:pt x="958678" y="44547"/>
                  <a:pt x="989391" y="34966"/>
                  <a:pt x="1020417" y="26504"/>
                </a:cubicBezTo>
                <a:cubicBezTo>
                  <a:pt x="1112473" y="1398"/>
                  <a:pt x="1091950" y="11708"/>
                  <a:pt x="1232452" y="0"/>
                </a:cubicBezTo>
                <a:lnTo>
                  <a:pt x="2584174" y="26504"/>
                </a:lnTo>
                <a:cubicBezTo>
                  <a:pt x="2630134" y="27713"/>
                  <a:pt x="2821560" y="47593"/>
                  <a:pt x="2875722" y="53009"/>
                </a:cubicBezTo>
                <a:cubicBezTo>
                  <a:pt x="3046823" y="121448"/>
                  <a:pt x="2890027" y="67248"/>
                  <a:pt x="3260035" y="92765"/>
                </a:cubicBezTo>
                <a:cubicBezTo>
                  <a:pt x="3282506" y="94315"/>
                  <a:pt x="3304444" y="100554"/>
                  <a:pt x="3326296" y="106017"/>
                </a:cubicBezTo>
                <a:cubicBezTo>
                  <a:pt x="3429710" y="131871"/>
                  <a:pt x="3391749" y="127925"/>
                  <a:pt x="3472070" y="145774"/>
                </a:cubicBezTo>
                <a:cubicBezTo>
                  <a:pt x="3494058" y="150660"/>
                  <a:pt x="3516169" y="154997"/>
                  <a:pt x="3538330" y="159026"/>
                </a:cubicBezTo>
                <a:cubicBezTo>
                  <a:pt x="3581651" y="166902"/>
                  <a:pt x="3640459" y="174618"/>
                  <a:pt x="3684104" y="185530"/>
                </a:cubicBezTo>
                <a:cubicBezTo>
                  <a:pt x="3697656" y="188918"/>
                  <a:pt x="3710429" y="194945"/>
                  <a:pt x="3723861" y="198783"/>
                </a:cubicBezTo>
                <a:cubicBezTo>
                  <a:pt x="3840360" y="232069"/>
                  <a:pt x="3721291" y="193509"/>
                  <a:pt x="3816626" y="225287"/>
                </a:cubicBezTo>
                <a:cubicBezTo>
                  <a:pt x="3834296" y="238539"/>
                  <a:pt x="3850905" y="253337"/>
                  <a:pt x="3869635" y="265043"/>
                </a:cubicBezTo>
                <a:cubicBezTo>
                  <a:pt x="3886388" y="275513"/>
                  <a:pt x="3905375" y="281954"/>
                  <a:pt x="3922644" y="291548"/>
                </a:cubicBezTo>
                <a:cubicBezTo>
                  <a:pt x="3945160" y="304057"/>
                  <a:pt x="3966388" y="318795"/>
                  <a:pt x="3988904" y="331304"/>
                </a:cubicBezTo>
                <a:cubicBezTo>
                  <a:pt x="4025218" y="351479"/>
                  <a:pt x="4098334" y="380028"/>
                  <a:pt x="4121426" y="410817"/>
                </a:cubicBezTo>
                <a:cubicBezTo>
                  <a:pt x="4172428" y="478819"/>
                  <a:pt x="4145565" y="448208"/>
                  <a:pt x="4200939" y="503583"/>
                </a:cubicBezTo>
                <a:cubicBezTo>
                  <a:pt x="4212292" y="537642"/>
                  <a:pt x="4220789" y="559745"/>
                  <a:pt x="4227444" y="596348"/>
                </a:cubicBezTo>
                <a:cubicBezTo>
                  <a:pt x="4233032" y="627080"/>
                  <a:pt x="4236279" y="658191"/>
                  <a:pt x="4240696" y="689113"/>
                </a:cubicBezTo>
                <a:cubicBezTo>
                  <a:pt x="4236279" y="817217"/>
                  <a:pt x="4246646" y="946692"/>
                  <a:pt x="4227444" y="1073426"/>
                </a:cubicBezTo>
                <a:cubicBezTo>
                  <a:pt x="4223701" y="1098133"/>
                  <a:pt x="4195227" y="1112574"/>
                  <a:pt x="4174435" y="1126435"/>
                </a:cubicBezTo>
                <a:cubicBezTo>
                  <a:pt x="4147931" y="1144104"/>
                  <a:pt x="4125825" y="1171717"/>
                  <a:pt x="4094922" y="1179443"/>
                </a:cubicBezTo>
                <a:cubicBezTo>
                  <a:pt x="3958850" y="1213463"/>
                  <a:pt x="4127510" y="1167223"/>
                  <a:pt x="3988904" y="1219200"/>
                </a:cubicBezTo>
                <a:cubicBezTo>
                  <a:pt x="3971850" y="1225595"/>
                  <a:pt x="3953565" y="1228035"/>
                  <a:pt x="3935896" y="1232452"/>
                </a:cubicBezTo>
                <a:cubicBezTo>
                  <a:pt x="3909392" y="1245704"/>
                  <a:pt x="3884705" y="1263494"/>
                  <a:pt x="3856383" y="1272209"/>
                </a:cubicBezTo>
                <a:cubicBezTo>
                  <a:pt x="3843366" y="1276214"/>
                  <a:pt x="3663487" y="1297872"/>
                  <a:pt x="3657600" y="1298713"/>
                </a:cubicBezTo>
                <a:cubicBezTo>
                  <a:pt x="3631000" y="1302513"/>
                  <a:pt x="3604269" y="1305923"/>
                  <a:pt x="3578087" y="1311965"/>
                </a:cubicBezTo>
                <a:cubicBezTo>
                  <a:pt x="3528793" y="1323341"/>
                  <a:pt x="3491114" y="1336539"/>
                  <a:pt x="3445565" y="1351722"/>
                </a:cubicBezTo>
                <a:cubicBezTo>
                  <a:pt x="3380120" y="1395352"/>
                  <a:pt x="3431252" y="1368553"/>
                  <a:pt x="3339548" y="1391478"/>
                </a:cubicBezTo>
                <a:cubicBezTo>
                  <a:pt x="3325996" y="1394866"/>
                  <a:pt x="3313223" y="1400892"/>
                  <a:pt x="3299791" y="1404730"/>
                </a:cubicBezTo>
                <a:cubicBezTo>
                  <a:pt x="3282279" y="1409734"/>
                  <a:pt x="3264295" y="1412979"/>
                  <a:pt x="3246783" y="1417983"/>
                </a:cubicBezTo>
                <a:cubicBezTo>
                  <a:pt x="3233351" y="1421821"/>
                  <a:pt x="3220663" y="1428205"/>
                  <a:pt x="3207026" y="1431235"/>
                </a:cubicBezTo>
                <a:cubicBezTo>
                  <a:pt x="3180796" y="1437064"/>
                  <a:pt x="3153861" y="1439217"/>
                  <a:pt x="3127513" y="1444487"/>
                </a:cubicBezTo>
                <a:cubicBezTo>
                  <a:pt x="3085911" y="1452807"/>
                  <a:pt x="3072641" y="1458360"/>
                  <a:pt x="3034748" y="1470991"/>
                </a:cubicBezTo>
                <a:cubicBezTo>
                  <a:pt x="2897809" y="1466574"/>
                  <a:pt x="2760704" y="1465784"/>
                  <a:pt x="2623930" y="1457739"/>
                </a:cubicBezTo>
                <a:cubicBezTo>
                  <a:pt x="2609985" y="1456919"/>
                  <a:pt x="2597651" y="1448162"/>
                  <a:pt x="2584174" y="1444487"/>
                </a:cubicBezTo>
                <a:cubicBezTo>
                  <a:pt x="2549031" y="1434903"/>
                  <a:pt x="2513996" y="1424499"/>
                  <a:pt x="2478157" y="1417983"/>
                </a:cubicBezTo>
                <a:cubicBezTo>
                  <a:pt x="2381474" y="1400404"/>
                  <a:pt x="2172917" y="1377564"/>
                  <a:pt x="2080591" y="1364974"/>
                </a:cubicBezTo>
                <a:cubicBezTo>
                  <a:pt x="2053967" y="1361344"/>
                  <a:pt x="2027800" y="1354535"/>
                  <a:pt x="2001078" y="1351722"/>
                </a:cubicBezTo>
                <a:cubicBezTo>
                  <a:pt x="1844218" y="1335211"/>
                  <a:pt x="1352180" y="1313384"/>
                  <a:pt x="1325217" y="1311965"/>
                </a:cubicBezTo>
                <a:lnTo>
                  <a:pt x="1205948" y="1298713"/>
                </a:lnTo>
                <a:cubicBezTo>
                  <a:pt x="1157398" y="1293858"/>
                  <a:pt x="1108223" y="1293940"/>
                  <a:pt x="1060174" y="1285461"/>
                </a:cubicBezTo>
                <a:cubicBezTo>
                  <a:pt x="1032661" y="1280606"/>
                  <a:pt x="1007524" y="1266632"/>
                  <a:pt x="980661" y="1258957"/>
                </a:cubicBezTo>
                <a:cubicBezTo>
                  <a:pt x="945636" y="1248950"/>
                  <a:pt x="909201" y="1243971"/>
                  <a:pt x="874644" y="1232452"/>
                </a:cubicBezTo>
                <a:cubicBezTo>
                  <a:pt x="817608" y="1213441"/>
                  <a:pt x="848439" y="1222588"/>
                  <a:pt x="781878" y="1205948"/>
                </a:cubicBezTo>
                <a:cubicBezTo>
                  <a:pt x="712710" y="1159834"/>
                  <a:pt x="769734" y="1189996"/>
                  <a:pt x="662609" y="1166191"/>
                </a:cubicBezTo>
                <a:cubicBezTo>
                  <a:pt x="648972" y="1163161"/>
                  <a:pt x="636284" y="1156777"/>
                  <a:pt x="622852" y="1152939"/>
                </a:cubicBezTo>
                <a:cubicBezTo>
                  <a:pt x="605340" y="1147936"/>
                  <a:pt x="587123" y="1145446"/>
                  <a:pt x="569844" y="1139687"/>
                </a:cubicBezTo>
                <a:cubicBezTo>
                  <a:pt x="547276" y="1132165"/>
                  <a:pt x="525857" y="1121536"/>
                  <a:pt x="503583" y="1113183"/>
                </a:cubicBezTo>
                <a:cubicBezTo>
                  <a:pt x="465552" y="1098921"/>
                  <a:pt x="452600" y="1097124"/>
                  <a:pt x="410817" y="1086678"/>
                </a:cubicBezTo>
                <a:cubicBezTo>
                  <a:pt x="393148" y="1077843"/>
                  <a:pt x="372985" y="1072821"/>
                  <a:pt x="357809" y="1060174"/>
                </a:cubicBezTo>
                <a:cubicBezTo>
                  <a:pt x="345573" y="1049978"/>
                  <a:pt x="342566" y="1031679"/>
                  <a:pt x="331304" y="1020417"/>
                </a:cubicBezTo>
                <a:cubicBezTo>
                  <a:pt x="305614" y="994727"/>
                  <a:pt x="284126" y="991439"/>
                  <a:pt x="251791" y="980661"/>
                </a:cubicBezTo>
                <a:cubicBezTo>
                  <a:pt x="238539" y="962991"/>
                  <a:pt x="227653" y="943270"/>
                  <a:pt x="212035" y="927652"/>
                </a:cubicBezTo>
                <a:cubicBezTo>
                  <a:pt x="200773" y="916390"/>
                  <a:pt x="182643" y="913241"/>
                  <a:pt x="172278" y="901148"/>
                </a:cubicBezTo>
                <a:cubicBezTo>
                  <a:pt x="155515" y="881591"/>
                  <a:pt x="147976" y="855493"/>
                  <a:pt x="132522" y="834887"/>
                </a:cubicBezTo>
                <a:cubicBezTo>
                  <a:pt x="107013" y="800875"/>
                  <a:pt x="86680" y="791074"/>
                  <a:pt x="53009" y="768626"/>
                </a:cubicBezTo>
                <a:cubicBezTo>
                  <a:pt x="44174" y="742122"/>
                  <a:pt x="31983" y="716509"/>
                  <a:pt x="26504" y="689113"/>
                </a:cubicBezTo>
                <a:cubicBezTo>
                  <a:pt x="10513" y="609154"/>
                  <a:pt x="20375" y="644221"/>
                  <a:pt x="0" y="583096"/>
                </a:cubicBezTo>
                <a:cubicBezTo>
                  <a:pt x="1977" y="561348"/>
                  <a:pt x="6243" y="431588"/>
                  <a:pt x="26504" y="384313"/>
                </a:cubicBezTo>
                <a:cubicBezTo>
                  <a:pt x="32778" y="369674"/>
                  <a:pt x="44174" y="357809"/>
                  <a:pt x="53009" y="344557"/>
                </a:cubicBezTo>
                <a:lnTo>
                  <a:pt x="79513" y="265043"/>
                </a:lnTo>
                <a:cubicBezTo>
                  <a:pt x="83930" y="251791"/>
                  <a:pt x="85016" y="236910"/>
                  <a:pt x="92765" y="225287"/>
                </a:cubicBezTo>
                <a:cubicBezTo>
                  <a:pt x="101600" y="212035"/>
                  <a:pt x="114894" y="200845"/>
                  <a:pt x="119270" y="185530"/>
                </a:cubicBezTo>
                <a:cubicBezTo>
                  <a:pt x="124124" y="168541"/>
                  <a:pt x="119270" y="150191"/>
                  <a:pt x="119270" y="13252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83968" y="2080494"/>
            <a:ext cx="3456384" cy="830997"/>
          </a:xfrm>
          <a:prstGeom prst="rect">
            <a:avLst/>
          </a:prstGeom>
          <a:noFill/>
        </p:spPr>
        <p:txBody>
          <a:bodyPr wrap="square" rtlCol="0">
            <a:spAutoFit/>
          </a:bodyPr>
          <a:lstStyle/>
          <a:p>
            <a:pPr algn="l" rtl="0"/>
            <a:r>
              <a:rPr lang="en-US" sz="2400" dirty="0">
                <a:solidFill>
                  <a:srgbClr val="FF0000"/>
                </a:solidFill>
                <a:latin typeface="Times New Roman" panose="02020603050405020304" pitchFamily="18" charset="0"/>
                <a:cs typeface="Times New Roman" panose="02020603050405020304" pitchFamily="18" charset="0"/>
              </a:rPr>
              <a:t>Would be nice to have </a:t>
            </a:r>
            <a:r>
              <a:rPr lang="en-US" sz="2400" dirty="0" err="1">
                <a:solidFill>
                  <a:srgbClr val="FF0000"/>
                </a:solidFill>
                <a:latin typeface="Times New Roman" panose="02020603050405020304" pitchFamily="18" charset="0"/>
                <a:cs typeface="Times New Roman" panose="02020603050405020304" pitchFamily="18" charset="0"/>
              </a:rPr>
              <a:t>numpy</a:t>
            </a:r>
            <a:r>
              <a:rPr lang="en-US" sz="2400" dirty="0">
                <a:solidFill>
                  <a:srgbClr val="FF0000"/>
                </a:solidFill>
                <a:latin typeface="Times New Roman" panose="02020603050405020304" pitchFamily="18" charset="0"/>
                <a:cs typeface="Times New Roman" panose="02020603050405020304" pitchFamily="18" charset="0"/>
              </a:rPr>
              <a:t> arrays here..</a:t>
            </a:r>
          </a:p>
        </p:txBody>
      </p:sp>
      <p:sp>
        <p:nvSpPr>
          <p:cNvPr id="7" name="Title 1"/>
          <p:cNvSpPr>
            <a:spLocks noGrp="1"/>
          </p:cNvSpPr>
          <p:nvPr>
            <p:ph type="title"/>
          </p:nvPr>
        </p:nvSpPr>
        <p:spPr>
          <a:xfrm>
            <a:off x="467544" y="53752"/>
            <a:ext cx="8229600" cy="784009"/>
          </a:xfrm>
        </p:spPr>
        <p:txBody>
          <a:bodyPr>
            <a:noAutofit/>
          </a:bodyPr>
          <a:lstStyle/>
          <a:p>
            <a:r>
              <a:rPr lang="en-US" sz="4000" dirty="0"/>
              <a:t>Drawing a black square</a:t>
            </a:r>
            <a:endParaRPr lang="he-IL"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837160"/>
          </a:xfrm>
        </p:spPr>
        <p:txBody>
          <a:bodyPr>
            <a:normAutofit/>
          </a:bodyPr>
          <a:lstStyle/>
          <a:p>
            <a:pPr rtl="0"/>
            <a:r>
              <a:rPr lang="en-US" sz="4000" dirty="0">
                <a:latin typeface="Times New Roman" panose="02020603050405020304" pitchFamily="18" charset="0"/>
                <a:cs typeface="Times New Roman" panose="02020603050405020304" pitchFamily="18" charset="0"/>
              </a:rPr>
              <a:t>Drawing points and lines</a:t>
            </a:r>
            <a:endParaRPr lang="he-IL"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7544" y="1340768"/>
            <a:ext cx="8208912" cy="5112568"/>
          </a:xfrm>
        </p:spPr>
        <p:txBody>
          <a:bodyPr>
            <a:noAutofit/>
          </a:bodyPr>
          <a:lstStyle/>
          <a:p>
            <a:pPr>
              <a:spcBef>
                <a:spcPts val="0"/>
              </a:spcBef>
              <a:buNone/>
            </a:pPr>
            <a:r>
              <a:rPr lang="en-US" sz="2000" dirty="0">
                <a:latin typeface="Courier New" panose="02070309020205020404" pitchFamily="49" charset="0"/>
                <a:cs typeface="Courier New" panose="02070309020205020404" pitchFamily="49" charset="0"/>
              </a:rPr>
              <a:t> </a:t>
            </a:r>
            <a:endParaRPr lang="he-IL" sz="2000" dirty="0">
              <a:latin typeface="Courier New" panose="02070309020205020404" pitchFamily="49" charset="0"/>
              <a:cs typeface="Courier New" panose="02070309020205020404" pitchFamily="49" charset="0"/>
            </a:endParaRPr>
          </a:p>
        </p:txBody>
      </p:sp>
      <p:pic>
        <p:nvPicPr>
          <p:cNvPr id="6" name="תמונה 5"/>
          <p:cNvPicPr>
            <a:picLocks noChangeAspect="1"/>
          </p:cNvPicPr>
          <p:nvPr/>
        </p:nvPicPr>
        <p:blipFill>
          <a:blip r:embed="rId2"/>
          <a:stretch>
            <a:fillRect/>
          </a:stretch>
        </p:blipFill>
        <p:spPr>
          <a:xfrm>
            <a:off x="230412" y="1234975"/>
            <a:ext cx="3552825" cy="1476375"/>
          </a:xfrm>
          <a:prstGeom prst="rect">
            <a:avLst/>
          </a:prstGeom>
        </p:spPr>
      </p:pic>
      <p:pic>
        <p:nvPicPr>
          <p:cNvPr id="7" name="תמונה 6"/>
          <p:cNvPicPr>
            <a:picLocks noChangeAspect="1"/>
          </p:cNvPicPr>
          <p:nvPr/>
        </p:nvPicPr>
        <p:blipFill>
          <a:blip r:embed="rId3"/>
          <a:stretch>
            <a:fillRect/>
          </a:stretch>
        </p:blipFill>
        <p:spPr>
          <a:xfrm>
            <a:off x="205842" y="2817143"/>
            <a:ext cx="5876925" cy="1352550"/>
          </a:xfrm>
          <a:prstGeom prst="rect">
            <a:avLst/>
          </a:prstGeom>
        </p:spPr>
      </p:pic>
      <p:pic>
        <p:nvPicPr>
          <p:cNvPr id="8" name="תמונה 7"/>
          <p:cNvPicPr>
            <a:picLocks noChangeAspect="1"/>
          </p:cNvPicPr>
          <p:nvPr/>
        </p:nvPicPr>
        <p:blipFill>
          <a:blip r:embed="rId4"/>
          <a:stretch>
            <a:fillRect/>
          </a:stretch>
        </p:blipFill>
        <p:spPr>
          <a:xfrm>
            <a:off x="5940152" y="3837930"/>
            <a:ext cx="2975249" cy="2815453"/>
          </a:xfrm>
          <a:prstGeom prst="rect">
            <a:avLst/>
          </a:prstGeom>
        </p:spPr>
      </p:pic>
    </p:spTree>
    <p:extLst>
      <p:ext uri="{BB962C8B-B14F-4D97-AF65-F5344CB8AC3E}">
        <p14:creationId xmlns:p14="http://schemas.microsoft.com/office/powerpoint/2010/main" val="124691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752"/>
            <a:ext cx="8686800" cy="1143000"/>
          </a:xfrm>
        </p:spPr>
        <p:txBody>
          <a:bodyPr>
            <a:normAutofit/>
          </a:bodyPr>
          <a:lstStyle/>
          <a:p>
            <a:r>
              <a:rPr lang="en-US" sz="4000" dirty="0"/>
              <a:t>Drawing a Function</a:t>
            </a:r>
            <a:endParaRPr lang="he-IL" sz="4000" dirty="0"/>
          </a:p>
        </p:txBody>
      </p:sp>
      <p:sp>
        <p:nvSpPr>
          <p:cNvPr id="3" name="Content Placeholder 2"/>
          <p:cNvSpPr>
            <a:spLocks noGrp="1"/>
          </p:cNvSpPr>
          <p:nvPr>
            <p:ph idx="1"/>
          </p:nvPr>
        </p:nvSpPr>
        <p:spPr>
          <a:xfrm>
            <a:off x="467544" y="1340768"/>
            <a:ext cx="8208912" cy="5112568"/>
          </a:xfrm>
        </p:spPr>
        <p:txBody>
          <a:bodyPr>
            <a:noAutofit/>
          </a:bodyPr>
          <a:lstStyle/>
          <a:p>
            <a:pPr>
              <a:spcBef>
                <a:spcPts val="0"/>
              </a:spcBef>
              <a:buNone/>
            </a:pPr>
            <a:r>
              <a:rPr lang="en-US" sz="2000" dirty="0">
                <a:latin typeface="Courier New" panose="02070309020205020404" pitchFamily="49" charset="0"/>
                <a:cs typeface="Courier New" panose="02070309020205020404" pitchFamily="49" charset="0"/>
              </a:rPr>
              <a:t> </a:t>
            </a:r>
            <a:endParaRPr lang="he-IL" sz="2000" dirty="0">
              <a:latin typeface="Courier New" panose="02070309020205020404" pitchFamily="49" charset="0"/>
              <a:cs typeface="Courier New" panose="02070309020205020404" pitchFamily="49" charset="0"/>
            </a:endParaRPr>
          </a:p>
        </p:txBody>
      </p:sp>
      <p:pic>
        <p:nvPicPr>
          <p:cNvPr id="10" name="תמונה 9"/>
          <p:cNvPicPr>
            <a:picLocks noChangeAspect="1"/>
          </p:cNvPicPr>
          <p:nvPr/>
        </p:nvPicPr>
        <p:blipFill rotWithShape="1">
          <a:blip r:embed="rId2"/>
          <a:srcRect b="45833"/>
          <a:stretch/>
        </p:blipFill>
        <p:spPr>
          <a:xfrm>
            <a:off x="251520" y="1340768"/>
            <a:ext cx="5669280" cy="1990574"/>
          </a:xfrm>
          <a:prstGeom prst="rect">
            <a:avLst/>
          </a:prstGeom>
        </p:spPr>
      </p:pic>
      <p:pic>
        <p:nvPicPr>
          <p:cNvPr id="11" name="תמונה 10"/>
          <p:cNvPicPr>
            <a:picLocks noChangeAspect="1"/>
          </p:cNvPicPr>
          <p:nvPr/>
        </p:nvPicPr>
        <p:blipFill>
          <a:blip r:embed="rId3"/>
          <a:stretch>
            <a:fillRect/>
          </a:stretch>
        </p:blipFill>
        <p:spPr>
          <a:xfrm>
            <a:off x="5910369" y="1893812"/>
            <a:ext cx="3229683" cy="3163092"/>
          </a:xfrm>
          <a:prstGeom prst="rect">
            <a:avLst/>
          </a:prstGeom>
        </p:spPr>
      </p:pic>
      <p:pic>
        <p:nvPicPr>
          <p:cNvPr id="4" name="Picture 3"/>
          <p:cNvPicPr>
            <a:picLocks noChangeAspect="1"/>
          </p:cNvPicPr>
          <p:nvPr/>
        </p:nvPicPr>
        <p:blipFill>
          <a:blip r:embed="rId4"/>
          <a:stretch>
            <a:fillRect/>
          </a:stretch>
        </p:blipFill>
        <p:spPr>
          <a:xfrm>
            <a:off x="150832" y="5251856"/>
            <a:ext cx="7589520" cy="1150450"/>
          </a:xfrm>
          <a:prstGeom prst="rect">
            <a:avLst/>
          </a:prstGeom>
        </p:spPr>
      </p:pic>
    </p:spTree>
    <p:extLst>
      <p:ext uri="{BB962C8B-B14F-4D97-AF65-F5344CB8AC3E}">
        <p14:creationId xmlns:p14="http://schemas.microsoft.com/office/powerpoint/2010/main" val="267759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44624"/>
            <a:ext cx="9001000" cy="707886"/>
          </a:xfrm>
          <a:prstGeom prst="rect">
            <a:avLst/>
          </a:prstGeom>
          <a:noFill/>
        </p:spPr>
        <p:txBody>
          <a:bodyPr wrap="square" rtlCol="0">
            <a:spAutoFit/>
          </a:bodyPr>
          <a:lstStyle/>
          <a:p>
            <a:pPr algn="ctr"/>
            <a:r>
              <a:rPr lang="he-IL" sz="4000" dirty="0"/>
              <a:t>הודעה אחרונה</a:t>
            </a:r>
            <a:endParaRPr lang="en-US" sz="3600" dirty="0"/>
          </a:p>
        </p:txBody>
      </p:sp>
      <p:pic>
        <p:nvPicPr>
          <p:cNvPr id="6" name="Picture 5"/>
          <p:cNvPicPr>
            <a:picLocks noChangeAspect="1"/>
          </p:cNvPicPr>
          <p:nvPr/>
        </p:nvPicPr>
        <p:blipFill>
          <a:blip r:embed="rId2"/>
          <a:stretch>
            <a:fillRect/>
          </a:stretch>
        </p:blipFill>
        <p:spPr>
          <a:xfrm>
            <a:off x="683568" y="764704"/>
            <a:ext cx="7680960" cy="5993896"/>
          </a:xfrm>
          <a:prstGeom prst="rect">
            <a:avLst/>
          </a:prstGeom>
        </p:spPr>
      </p:pic>
    </p:spTree>
    <p:extLst>
      <p:ext uri="{BB962C8B-B14F-4D97-AF65-F5344CB8AC3E}">
        <p14:creationId xmlns:p14="http://schemas.microsoft.com/office/powerpoint/2010/main" val="3490414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634082"/>
          </a:xfrm>
        </p:spPr>
        <p:txBody>
          <a:bodyPr>
            <a:noAutofit/>
          </a:bodyPr>
          <a:lstStyle/>
          <a:p>
            <a:r>
              <a:rPr lang="en-US" sz="4000" dirty="0">
                <a:latin typeface="Times New Roman" panose="02020603050405020304" pitchFamily="18" charset="0"/>
                <a:cs typeface="Times New Roman" panose="02020603050405020304" pitchFamily="18" charset="0"/>
              </a:rPr>
              <a:t>Horizontal lines</a:t>
            </a:r>
            <a:endParaRPr lang="he-IL"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7544" y="1340768"/>
            <a:ext cx="8208912" cy="5112568"/>
          </a:xfrm>
        </p:spPr>
        <p:txBody>
          <a:bodyPr>
            <a:noAutofit/>
          </a:bodyPr>
          <a:lstStyle/>
          <a:p>
            <a:pPr>
              <a:spcBef>
                <a:spcPts val="0"/>
              </a:spcBef>
              <a:buNone/>
            </a:pPr>
            <a:r>
              <a:rPr lang="en-US" sz="2000" dirty="0">
                <a:latin typeface="Courier New" panose="02070309020205020404" pitchFamily="49" charset="0"/>
                <a:cs typeface="Courier New" panose="02070309020205020404" pitchFamily="49" charset="0"/>
              </a:rPr>
              <a:t> </a:t>
            </a:r>
            <a:endParaRPr lang="he-IL" sz="2000" dirty="0">
              <a:latin typeface="Courier New" panose="02070309020205020404" pitchFamily="49" charset="0"/>
              <a:cs typeface="Courier New" panose="02070309020205020404" pitchFamily="49" charset="0"/>
            </a:endParaRPr>
          </a:p>
        </p:txBody>
      </p:sp>
      <p:pic>
        <p:nvPicPr>
          <p:cNvPr id="5" name="תמונה 4"/>
          <p:cNvPicPr>
            <a:picLocks noChangeAspect="1"/>
          </p:cNvPicPr>
          <p:nvPr/>
        </p:nvPicPr>
        <p:blipFill>
          <a:blip r:embed="rId2"/>
          <a:stretch>
            <a:fillRect/>
          </a:stretch>
        </p:blipFill>
        <p:spPr>
          <a:xfrm>
            <a:off x="179512" y="2204864"/>
            <a:ext cx="5577840" cy="313001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042" y="2232881"/>
            <a:ext cx="3108960" cy="310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850106"/>
          </a:xfrm>
        </p:spPr>
        <p:txBody>
          <a:bodyPr>
            <a:normAutofit/>
          </a:bodyPr>
          <a:lstStyle/>
          <a:p>
            <a:r>
              <a:rPr lang="en-US" sz="4000" dirty="0">
                <a:latin typeface="Times New Roman" panose="02020603050405020304" pitchFamily="18" charset="0"/>
                <a:cs typeface="Times New Roman" panose="02020603050405020304" pitchFamily="18" charset="0"/>
              </a:rPr>
              <a:t>Diagonal lines</a:t>
            </a:r>
            <a:endParaRPr lang="he-IL" sz="4000" dirty="0">
              <a:latin typeface="Times New Roman" panose="02020603050405020304" pitchFamily="18" charset="0"/>
              <a:cs typeface="Times New Roman" panose="02020603050405020304" pitchFamily="18" charset="0"/>
            </a:endParaRPr>
          </a:p>
        </p:txBody>
      </p:sp>
      <p:sp>
        <p:nvSpPr>
          <p:cNvPr id="5" name="Rectangle 4"/>
          <p:cNvSpPr/>
          <p:nvPr/>
        </p:nvSpPr>
        <p:spPr>
          <a:xfrm>
            <a:off x="323528" y="1242626"/>
            <a:ext cx="7776864" cy="369332"/>
          </a:xfrm>
          <a:prstGeom prst="rect">
            <a:avLst/>
          </a:prstGeom>
        </p:spPr>
        <p:txBody>
          <a:bodyPr wrap="square">
            <a:spAutoFit/>
          </a:bodyPr>
          <a:lstStyle/>
          <a:p>
            <a:pPr algn="l" rtl="0"/>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475928" y="4163596"/>
            <a:ext cx="4456112" cy="400110"/>
          </a:xfrm>
          <a:prstGeom prst="rect">
            <a:avLst/>
          </a:prstGeom>
        </p:spPr>
        <p:txBody>
          <a:bodyPr wrap="square">
            <a:spAutoFit/>
          </a:bodyPr>
          <a:lstStyle/>
          <a:p>
            <a:pPr algn="l" rtl="0"/>
            <a:endParaRPr lang="he-IL" sz="2000" dirty="0">
              <a:latin typeface="Courier New" panose="02070309020205020404" pitchFamily="49" charset="0"/>
              <a:cs typeface="Courier New" panose="02070309020205020404" pitchFamily="49" charset="0"/>
            </a:endParaRPr>
          </a:p>
        </p:txBody>
      </p:sp>
      <p:pic>
        <p:nvPicPr>
          <p:cNvPr id="4" name="תמונה 3"/>
          <p:cNvPicPr>
            <a:picLocks noChangeAspect="1"/>
          </p:cNvPicPr>
          <p:nvPr/>
        </p:nvPicPr>
        <p:blipFill>
          <a:blip r:embed="rId2"/>
          <a:stretch>
            <a:fillRect/>
          </a:stretch>
        </p:blipFill>
        <p:spPr>
          <a:xfrm>
            <a:off x="149720" y="2392002"/>
            <a:ext cx="5943600" cy="2441698"/>
          </a:xfrm>
          <a:prstGeom prst="rect">
            <a:avLst/>
          </a:prstGeom>
        </p:spPr>
      </p:pic>
      <p:pic>
        <p:nvPicPr>
          <p:cNvPr id="7" name="תמונה 6"/>
          <p:cNvPicPr>
            <a:picLocks noChangeAspect="1"/>
          </p:cNvPicPr>
          <p:nvPr/>
        </p:nvPicPr>
        <p:blipFill>
          <a:blip r:embed="rId3"/>
          <a:stretch>
            <a:fillRect/>
          </a:stretch>
        </p:blipFill>
        <p:spPr>
          <a:xfrm>
            <a:off x="6362855" y="2388870"/>
            <a:ext cx="2743200" cy="2519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dirty="0"/>
              <a:t>Functions as arguments</a:t>
            </a:r>
            <a:endParaRPr lang="he-IL" dirty="0"/>
          </a:p>
        </p:txBody>
      </p:sp>
      <p:sp>
        <p:nvSpPr>
          <p:cNvPr id="3" name="Content Placeholder 2"/>
          <p:cNvSpPr>
            <a:spLocks noGrp="1"/>
          </p:cNvSpPr>
          <p:nvPr>
            <p:ph idx="1"/>
          </p:nvPr>
        </p:nvSpPr>
        <p:spPr/>
        <p:txBody>
          <a:bodyPr>
            <a:normAutofit/>
          </a:bodyPr>
          <a:lstStyle/>
          <a:p>
            <a:pPr marL="266700" indent="-266700">
              <a:buNone/>
            </a:pPr>
            <a:r>
              <a:rPr lang="en-US" sz="2000" dirty="0">
                <a:latin typeface="Courier New" panose="02070309020205020404" pitchFamily="49" charset="0"/>
                <a:cs typeface="Courier New" panose="02070309020205020404" pitchFamily="49" charset="0"/>
              </a:rPr>
              <a:t> </a:t>
            </a:r>
            <a:endParaRPr lang="he-IL" sz="2000" dirty="0">
              <a:latin typeface="Courier New" panose="02070309020205020404" pitchFamily="49" charset="0"/>
              <a:cs typeface="Courier New" panose="02070309020205020404" pitchFamily="49" charset="0"/>
            </a:endParaRPr>
          </a:p>
        </p:txBody>
      </p:sp>
      <p:pic>
        <p:nvPicPr>
          <p:cNvPr id="5" name="תמונה 4"/>
          <p:cNvPicPr>
            <a:picLocks noChangeAspect="1"/>
          </p:cNvPicPr>
          <p:nvPr/>
        </p:nvPicPr>
        <p:blipFill>
          <a:blip r:embed="rId2"/>
          <a:stretch>
            <a:fillRect/>
          </a:stretch>
        </p:blipFill>
        <p:spPr>
          <a:xfrm>
            <a:off x="182880" y="2650641"/>
            <a:ext cx="8961120" cy="242507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600" dirty="0"/>
              <a:t>Cool patterns </a:t>
            </a:r>
            <a:r>
              <a:rPr lang="en-US" sz="3600" dirty="0">
                <a:sym typeface="Wingdings" panose="05000000000000000000" pitchFamily="2" charset="2"/>
              </a:rPr>
              <a:t></a:t>
            </a:r>
            <a:endParaRPr lang="he-IL" sz="3600" dirty="0"/>
          </a:p>
        </p:txBody>
      </p:sp>
      <p:sp>
        <p:nvSpPr>
          <p:cNvPr id="3" name="Content Placeholder 2"/>
          <p:cNvSpPr>
            <a:spLocks noGrp="1"/>
          </p:cNvSpPr>
          <p:nvPr>
            <p:ph idx="1"/>
          </p:nvPr>
        </p:nvSpPr>
        <p:spPr>
          <a:xfrm>
            <a:off x="251520" y="1340768"/>
            <a:ext cx="8712968" cy="4781128"/>
          </a:xfrm>
        </p:spPr>
        <p:txBody>
          <a:bodyPr>
            <a:normAutofit/>
          </a:bodyPr>
          <a:lstStyle/>
          <a:p>
            <a:pPr marL="0">
              <a:spcBef>
                <a:spcPts val="0"/>
              </a:spcBef>
              <a:buNone/>
            </a:pPr>
            <a:endParaRPr lang="es-ES" sz="1800" dirty="0">
              <a:latin typeface="Courier New" panose="02070309020205020404" pitchFamily="49" charset="0"/>
              <a:cs typeface="Courier New" panose="02070309020205020404" pitchFamily="49" charset="0"/>
            </a:endParaRPr>
          </a:p>
          <a:p>
            <a:pPr marL="0">
              <a:spcBef>
                <a:spcPts val="0"/>
              </a:spcBef>
              <a:buNone/>
            </a:pPr>
            <a:endParaRPr lang="es-ES" sz="1800" dirty="0">
              <a:latin typeface="Courier New" panose="02070309020205020404" pitchFamily="49" charset="0"/>
              <a:cs typeface="Courier New" panose="02070309020205020404" pitchFamily="49" charset="0"/>
            </a:endParaRPr>
          </a:p>
          <a:p>
            <a:pPr marL="0">
              <a:spcBef>
                <a:spcPts val="0"/>
              </a:spcBef>
              <a:buNone/>
            </a:pPr>
            <a:endParaRPr lang="es-ES" sz="1800" dirty="0">
              <a:latin typeface="Courier New" panose="02070309020205020404" pitchFamily="49" charset="0"/>
              <a:cs typeface="Courier New" panose="02070309020205020404" pitchFamily="49" charset="0"/>
            </a:endParaRPr>
          </a:p>
          <a:p>
            <a:pPr marL="0">
              <a:spcBef>
                <a:spcPts val="0"/>
              </a:spcBef>
              <a:buNone/>
            </a:pPr>
            <a:endParaRPr lang="es-ES" sz="1800" dirty="0">
              <a:latin typeface="Courier New" panose="02070309020205020404" pitchFamily="49" charset="0"/>
              <a:cs typeface="Courier New" panose="02070309020205020404" pitchFamily="49" charset="0"/>
            </a:endParaRPr>
          </a:p>
          <a:p>
            <a:pPr marL="0">
              <a:spcBef>
                <a:spcPts val="0"/>
              </a:spcBef>
              <a:buNone/>
            </a:pPr>
            <a:endParaRPr lang="es-ES" sz="1800" dirty="0">
              <a:latin typeface="Courier New" panose="02070309020205020404" pitchFamily="49" charset="0"/>
              <a:cs typeface="Courier New" panose="02070309020205020404" pitchFamily="49" charset="0"/>
            </a:endParaRPr>
          </a:p>
          <a:p>
            <a:pPr marL="0">
              <a:spcBef>
                <a:spcPts val="0"/>
              </a:spcBef>
              <a:buNone/>
            </a:pPr>
            <a:endParaRPr lang="es-ES" sz="1800" dirty="0">
              <a:latin typeface="Courier New" panose="02070309020205020404" pitchFamily="49" charset="0"/>
              <a:cs typeface="Courier New" panose="02070309020205020404" pitchFamily="49" charset="0"/>
            </a:endParaRPr>
          </a:p>
          <a:p>
            <a:pPr marL="0">
              <a:spcBef>
                <a:spcPts val="0"/>
              </a:spcBef>
              <a:buNone/>
            </a:pPr>
            <a:endParaRPr lang="es-ES" sz="1800" dirty="0">
              <a:latin typeface="Courier New" panose="02070309020205020404" pitchFamily="49" charset="0"/>
              <a:cs typeface="Courier New" panose="02070309020205020404" pitchFamily="49" charset="0"/>
            </a:endParaRPr>
          </a:p>
          <a:p>
            <a:pPr marL="0">
              <a:spcBef>
                <a:spcPts val="0"/>
              </a:spcBef>
              <a:buNone/>
            </a:pPr>
            <a:endParaRPr lang="es-ES" sz="1800" dirty="0">
              <a:latin typeface="Courier New" panose="02070309020205020404" pitchFamily="49" charset="0"/>
              <a:cs typeface="Courier New" panose="02070309020205020404" pitchFamily="49" charset="0"/>
            </a:endParaRPr>
          </a:p>
        </p:txBody>
      </p:sp>
      <p:pic>
        <p:nvPicPr>
          <p:cNvPr id="8" name="תמונה 7"/>
          <p:cNvPicPr>
            <a:picLocks noChangeAspect="1"/>
          </p:cNvPicPr>
          <p:nvPr/>
        </p:nvPicPr>
        <p:blipFill>
          <a:blip r:embed="rId2"/>
          <a:stretch>
            <a:fillRect/>
          </a:stretch>
        </p:blipFill>
        <p:spPr>
          <a:xfrm>
            <a:off x="107504" y="1417636"/>
            <a:ext cx="4297680" cy="4460539"/>
          </a:xfrm>
          <a:prstGeom prst="rect">
            <a:avLst/>
          </a:prstGeom>
        </p:spPr>
      </p:pic>
      <p:pic>
        <p:nvPicPr>
          <p:cNvPr id="9" name="תמונה 8"/>
          <p:cNvPicPr>
            <a:picLocks noChangeAspect="1"/>
          </p:cNvPicPr>
          <p:nvPr/>
        </p:nvPicPr>
        <p:blipFill>
          <a:blip r:embed="rId3"/>
          <a:stretch>
            <a:fillRect/>
          </a:stretch>
        </p:blipFill>
        <p:spPr>
          <a:xfrm>
            <a:off x="4644008" y="1340768"/>
            <a:ext cx="4389120" cy="42389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pPr rtl="0"/>
            <a:r>
              <a:rPr lang="en-US" sz="4000" dirty="0">
                <a:solidFill>
                  <a:srgbClr val="FF0000"/>
                </a:solidFill>
                <a:latin typeface="Times New Roman" panose="02020603050405020304" pitchFamily="18" charset="0"/>
                <a:cs typeface="Times New Roman" panose="02020603050405020304" pitchFamily="18" charset="0"/>
              </a:rPr>
              <a:t>Tiling</a:t>
            </a:r>
            <a:r>
              <a:rPr lang="en-US" sz="4000" dirty="0">
                <a:latin typeface="Times New Roman" panose="02020603050405020304" pitchFamily="18" charset="0"/>
                <a:cs typeface="Times New Roman" panose="02020603050405020304" pitchFamily="18" charset="0"/>
              </a:rPr>
              <a:t> images: join </a:t>
            </a:r>
            <a:r>
              <a:rPr lang="en-US" sz="4000" dirty="0">
                <a:solidFill>
                  <a:srgbClr val="FF0000"/>
                </a:solidFill>
                <a:latin typeface="Times New Roman" panose="02020603050405020304" pitchFamily="18" charset="0"/>
                <a:cs typeface="Times New Roman" panose="02020603050405020304" pitchFamily="18" charset="0"/>
              </a:rPr>
              <a:t>horizontally</a:t>
            </a:r>
            <a:endParaRPr lang="he-IL"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340768"/>
            <a:ext cx="8712968" cy="4781128"/>
          </a:xfrm>
        </p:spPr>
        <p:txBody>
          <a:bodyPr>
            <a:normAutofit/>
          </a:bodyPr>
          <a:lstStyle/>
          <a:p>
            <a:pPr marL="0">
              <a:spcBef>
                <a:spcPts val="0"/>
              </a:spcBef>
            </a:pPr>
            <a:r>
              <a:rPr lang="en-US" sz="1800" dirty="0">
                <a:latin typeface="Courier New" panose="02070309020205020404" pitchFamily="49" charset="0"/>
                <a:cs typeface="Courier New" panose="02070309020205020404" pitchFamily="49" charset="0"/>
              </a:rPr>
              <a:t> </a:t>
            </a:r>
          </a:p>
        </p:txBody>
      </p:sp>
      <p:pic>
        <p:nvPicPr>
          <p:cNvPr id="5" name="תמונה 4"/>
          <p:cNvPicPr>
            <a:picLocks noChangeAspect="1"/>
          </p:cNvPicPr>
          <p:nvPr/>
        </p:nvPicPr>
        <p:blipFill>
          <a:blip r:embed="rId2"/>
          <a:stretch>
            <a:fillRect/>
          </a:stretch>
        </p:blipFill>
        <p:spPr>
          <a:xfrm>
            <a:off x="107504" y="1844824"/>
            <a:ext cx="8961120" cy="3282992"/>
          </a:xfrm>
          <a:prstGeom prst="rect">
            <a:avLst/>
          </a:prstGeom>
        </p:spPr>
      </p:pic>
    </p:spTree>
    <p:extLst>
      <p:ext uri="{BB962C8B-B14F-4D97-AF65-F5344CB8AC3E}">
        <p14:creationId xmlns:p14="http://schemas.microsoft.com/office/powerpoint/2010/main" val="3386474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pPr rtl="0"/>
            <a:r>
              <a:rPr lang="en-US" sz="4000" dirty="0">
                <a:solidFill>
                  <a:srgbClr val="FF0000"/>
                </a:solidFill>
                <a:latin typeface="Times New Roman" panose="02020603050405020304" pitchFamily="18" charset="0"/>
                <a:cs typeface="Times New Roman" panose="02020603050405020304" pitchFamily="18" charset="0"/>
              </a:rPr>
              <a:t>Tiling</a:t>
            </a:r>
            <a:r>
              <a:rPr lang="en-US" sz="4000" dirty="0">
                <a:latin typeface="Times New Roman" panose="02020603050405020304" pitchFamily="18" charset="0"/>
                <a:cs typeface="Times New Roman" panose="02020603050405020304" pitchFamily="18" charset="0"/>
              </a:rPr>
              <a:t> images: join </a:t>
            </a:r>
            <a:r>
              <a:rPr lang="en-US" sz="4000" dirty="0">
                <a:solidFill>
                  <a:srgbClr val="FF0000"/>
                </a:solidFill>
                <a:latin typeface="Times New Roman" panose="02020603050405020304" pitchFamily="18" charset="0"/>
                <a:cs typeface="Times New Roman" panose="02020603050405020304" pitchFamily="18" charset="0"/>
              </a:rPr>
              <a:t>horizontally</a:t>
            </a:r>
            <a:endParaRPr lang="he-IL"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340768"/>
            <a:ext cx="8712968" cy="4781128"/>
          </a:xfrm>
        </p:spPr>
        <p:txBody>
          <a:bodyPr>
            <a:normAutofit/>
          </a:bodyPr>
          <a:lstStyle/>
          <a:p>
            <a:pPr marL="0">
              <a:spcBef>
                <a:spcPts val="0"/>
              </a:spcBef>
            </a:pPr>
            <a:r>
              <a:rPr lang="en-US" sz="1800" dirty="0">
                <a:latin typeface="Courier New" panose="02070309020205020404" pitchFamily="49" charset="0"/>
                <a:cs typeface="Courier New" panose="02070309020205020404" pitchFamily="49" charset="0"/>
              </a:rPr>
              <a:t> </a:t>
            </a:r>
          </a:p>
        </p:txBody>
      </p:sp>
      <p:pic>
        <p:nvPicPr>
          <p:cNvPr id="6" name="תמונה 5"/>
          <p:cNvPicPr>
            <a:picLocks noChangeAspect="1"/>
          </p:cNvPicPr>
          <p:nvPr/>
        </p:nvPicPr>
        <p:blipFill>
          <a:blip r:embed="rId2"/>
          <a:stretch>
            <a:fillRect/>
          </a:stretch>
        </p:blipFill>
        <p:spPr>
          <a:xfrm>
            <a:off x="914400" y="1187624"/>
            <a:ext cx="7589520" cy="5692140"/>
          </a:xfrm>
          <a:prstGeom prst="rect">
            <a:avLst/>
          </a:prstGeom>
        </p:spPr>
      </p:pic>
    </p:spTree>
    <p:extLst>
      <p:ext uri="{BB962C8B-B14F-4D97-AF65-F5344CB8AC3E}">
        <p14:creationId xmlns:p14="http://schemas.microsoft.com/office/powerpoint/2010/main" val="1346143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16632"/>
            <a:ext cx="8229600" cy="706090"/>
          </a:xfrm>
        </p:spPr>
        <p:txBody>
          <a:bodyPr>
            <a:normAutofit/>
          </a:bodyPr>
          <a:lstStyle/>
          <a:p>
            <a:pPr rtl="0"/>
            <a:r>
              <a:rPr lang="en-US" sz="3600" dirty="0">
                <a:solidFill>
                  <a:srgbClr val="FF0000"/>
                </a:solidFill>
              </a:rPr>
              <a:t>Tiling</a:t>
            </a:r>
            <a:r>
              <a:rPr lang="en-US" sz="3600" dirty="0"/>
              <a:t> images: join </a:t>
            </a:r>
            <a:r>
              <a:rPr lang="en-US" sz="3600" dirty="0">
                <a:solidFill>
                  <a:srgbClr val="FF0000"/>
                </a:solidFill>
              </a:rPr>
              <a:t>vertically</a:t>
            </a:r>
            <a:endParaRPr lang="he-IL" sz="3600" dirty="0">
              <a:solidFill>
                <a:srgbClr val="FF0000"/>
              </a:solidFill>
            </a:endParaRPr>
          </a:p>
        </p:txBody>
      </p:sp>
      <p:sp>
        <p:nvSpPr>
          <p:cNvPr id="3" name="Content Placeholder 2"/>
          <p:cNvSpPr>
            <a:spLocks noGrp="1"/>
          </p:cNvSpPr>
          <p:nvPr>
            <p:ph idx="1"/>
          </p:nvPr>
        </p:nvSpPr>
        <p:spPr>
          <a:xfrm>
            <a:off x="251520" y="1340768"/>
            <a:ext cx="8712968" cy="4781128"/>
          </a:xfrm>
        </p:spPr>
        <p:txBody>
          <a:bodyPr>
            <a:normAutofit/>
          </a:bodyPr>
          <a:lstStyle/>
          <a:p>
            <a:pPr marL="0">
              <a:spcBef>
                <a:spcPts val="0"/>
              </a:spcBef>
            </a:pPr>
            <a:r>
              <a:rPr lang="en-US" sz="2400" dirty="0"/>
              <a:t> </a:t>
            </a:r>
          </a:p>
        </p:txBody>
      </p:sp>
      <p:pic>
        <p:nvPicPr>
          <p:cNvPr id="5" name="תמונה 4"/>
          <p:cNvPicPr>
            <a:picLocks noChangeAspect="1"/>
          </p:cNvPicPr>
          <p:nvPr/>
        </p:nvPicPr>
        <p:blipFill>
          <a:blip r:embed="rId2"/>
          <a:stretch>
            <a:fillRect/>
          </a:stretch>
        </p:blipFill>
        <p:spPr>
          <a:xfrm>
            <a:off x="683568" y="1628800"/>
            <a:ext cx="6409531" cy="2342230"/>
          </a:xfrm>
          <a:prstGeom prst="rect">
            <a:avLst/>
          </a:prstGeom>
        </p:spPr>
      </p:pic>
    </p:spTree>
    <p:extLst>
      <p:ext uri="{BB962C8B-B14F-4D97-AF65-F5344CB8AC3E}">
        <p14:creationId xmlns:p14="http://schemas.microsoft.com/office/powerpoint/2010/main" val="4072533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720080"/>
          </a:xfrm>
        </p:spPr>
        <p:txBody>
          <a:bodyPr>
            <a:normAutofit/>
          </a:bodyPr>
          <a:lstStyle/>
          <a:p>
            <a:pPr rtl="0"/>
            <a:r>
              <a:rPr lang="en-US" sz="3600" dirty="0"/>
              <a:t>Tiling </a:t>
            </a:r>
            <a:r>
              <a:rPr lang="en-US" sz="3600" dirty="0">
                <a:solidFill>
                  <a:srgbClr val="FF0000"/>
                </a:solidFill>
              </a:rPr>
              <a:t>multiple</a:t>
            </a:r>
            <a:r>
              <a:rPr lang="en-US" sz="3600" dirty="0"/>
              <a:t> images</a:t>
            </a:r>
            <a:endParaRPr lang="he-IL" sz="3600" dirty="0"/>
          </a:p>
        </p:txBody>
      </p:sp>
      <p:pic>
        <p:nvPicPr>
          <p:cNvPr id="5" name="מציין מיקום תוכן 4"/>
          <p:cNvPicPr>
            <a:picLocks noGrp="1" noChangeAspect="1"/>
          </p:cNvPicPr>
          <p:nvPr>
            <p:ph idx="1"/>
          </p:nvPr>
        </p:nvPicPr>
        <p:blipFill>
          <a:blip r:embed="rId2"/>
          <a:stretch>
            <a:fillRect/>
          </a:stretch>
        </p:blipFill>
        <p:spPr>
          <a:xfrm>
            <a:off x="91440" y="1772816"/>
            <a:ext cx="8961120" cy="3328416"/>
          </a:xfrm>
          <a:prstGeom prst="rect">
            <a:avLst/>
          </a:prstGeom>
        </p:spPr>
      </p:pic>
    </p:spTree>
    <p:extLst>
      <p:ext uri="{BB962C8B-B14F-4D97-AF65-F5344CB8AC3E}">
        <p14:creationId xmlns:p14="http://schemas.microsoft.com/office/powerpoint/2010/main" val="1346206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720080"/>
          </a:xfrm>
        </p:spPr>
        <p:txBody>
          <a:bodyPr>
            <a:normAutofit/>
          </a:bodyPr>
          <a:lstStyle/>
          <a:p>
            <a:pPr rtl="0"/>
            <a:r>
              <a:rPr lang="en-US" sz="3600" dirty="0"/>
              <a:t>Tiling </a:t>
            </a:r>
            <a:r>
              <a:rPr lang="en-US" sz="3600" dirty="0">
                <a:solidFill>
                  <a:srgbClr val="FF0000"/>
                </a:solidFill>
              </a:rPr>
              <a:t>multiple</a:t>
            </a:r>
            <a:r>
              <a:rPr lang="en-US" sz="3600" dirty="0"/>
              <a:t> images</a:t>
            </a:r>
            <a:endParaRPr lang="he-IL" sz="3600" dirty="0"/>
          </a:p>
        </p:txBody>
      </p:sp>
      <p:pic>
        <p:nvPicPr>
          <p:cNvPr id="6" name="תמונה 5"/>
          <p:cNvPicPr>
            <a:picLocks noChangeAspect="1"/>
          </p:cNvPicPr>
          <p:nvPr/>
        </p:nvPicPr>
        <p:blipFill>
          <a:blip r:embed="rId2"/>
          <a:stretch>
            <a:fillRect/>
          </a:stretch>
        </p:blipFill>
        <p:spPr>
          <a:xfrm>
            <a:off x="1378416" y="764704"/>
            <a:ext cx="6217920" cy="6009559"/>
          </a:xfrm>
          <a:prstGeom prst="rect">
            <a:avLst/>
          </a:prstGeom>
        </p:spPr>
      </p:pic>
    </p:spTree>
    <p:extLst>
      <p:ext uri="{BB962C8B-B14F-4D97-AF65-F5344CB8AC3E}">
        <p14:creationId xmlns:p14="http://schemas.microsoft.com/office/powerpoint/2010/main" val="519802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556792"/>
            <a:ext cx="8229600" cy="2223120"/>
          </a:xfrm>
        </p:spPr>
        <p:txBody>
          <a:bodyPr>
            <a:normAutofit/>
          </a:bodyPr>
          <a:lstStyle/>
          <a:p>
            <a:pPr rtl="0"/>
            <a:r>
              <a:rPr lang="en-US" sz="3600" dirty="0"/>
              <a:t>Digital Image Processing</a:t>
            </a:r>
            <a:br>
              <a:rPr lang="en-US" sz="3600" dirty="0"/>
            </a:br>
            <a:endParaRPr lang="he-IL" sz="3600" dirty="0"/>
          </a:p>
        </p:txBody>
      </p:sp>
    </p:spTree>
    <p:extLst>
      <p:ext uri="{BB962C8B-B14F-4D97-AF65-F5344CB8AC3E}">
        <p14:creationId xmlns:p14="http://schemas.microsoft.com/office/powerpoint/2010/main" val="4546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12" y="1079848"/>
            <a:ext cx="8928992" cy="1584176"/>
          </a:xfrm>
        </p:spPr>
        <p:txBody>
          <a:bodyPr>
            <a:normAutofit fontScale="90000"/>
          </a:bodyPr>
          <a:lstStyle/>
          <a:p>
            <a:r>
              <a:rPr lang="en-GB" sz="5000" dirty="0">
                <a:solidFill>
                  <a:schemeClr val="accent4"/>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Introduction to programming in </a:t>
            </a:r>
            <a:r>
              <a:rPr lang="en-GB" sz="5000" dirty="0">
                <a:solidFill>
                  <a:srgbClr val="0070C0"/>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Python</a:t>
            </a:r>
            <a:r>
              <a:rPr lang="en-GB" sz="5000" dirty="0">
                <a:solidFill>
                  <a:schemeClr val="accent4"/>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t>
            </a:r>
            <a:endParaRPr lang="he-IL" sz="5000" dirty="0">
              <a:solidFill>
                <a:schemeClr val="accent4"/>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endParaRPr>
          </a:p>
        </p:txBody>
      </p:sp>
      <p:sp>
        <p:nvSpPr>
          <p:cNvPr id="3" name="Subtitle 2"/>
          <p:cNvSpPr>
            <a:spLocks noGrp="1"/>
          </p:cNvSpPr>
          <p:nvPr>
            <p:ph type="subTitle" idx="1"/>
          </p:nvPr>
        </p:nvSpPr>
        <p:spPr>
          <a:xfrm>
            <a:off x="179512" y="2520008"/>
            <a:ext cx="8496944" cy="2376264"/>
          </a:xfrm>
        </p:spPr>
        <p:txBody>
          <a:bodyPr>
            <a:normAutofit fontScale="92500" lnSpcReduction="10000"/>
          </a:bodyPr>
          <a:lstStyle/>
          <a:p>
            <a:endParaRPr lang="en-US" b="1" dirty="0">
              <a:solidFill>
                <a:srgbClr val="003399"/>
              </a:solidFill>
              <a:latin typeface="Times New Roman" pitchFamily="18" charset="0"/>
              <a:cs typeface="Times New Roman" pitchFamily="18" charset="0"/>
            </a:endParaRPr>
          </a:p>
          <a:p>
            <a:r>
              <a:rPr lang="en-US" b="1" dirty="0">
                <a:solidFill>
                  <a:srgbClr val="00B0F0"/>
                </a:solidFill>
                <a:effectLst>
                  <a:outerShdw blurRad="38100" dist="38100" dir="2700000" algn="tl">
                    <a:srgbClr val="000000">
                      <a:alpha val="43137"/>
                    </a:srgbClr>
                  </a:outerShdw>
                </a:effectLst>
                <a:latin typeface="Times New Roman" pitchFamily="18" charset="0"/>
                <a:cs typeface="Times New Roman" pitchFamily="18" charset="0"/>
              </a:rPr>
              <a:t>Fall 2018-19</a:t>
            </a:r>
          </a:p>
          <a:p>
            <a:r>
              <a:rPr lang="en-US" sz="2800" b="1" dirty="0">
                <a:solidFill>
                  <a:schemeClr val="tx2"/>
                </a:solidFill>
                <a:latin typeface="Times New Roman" pitchFamily="18" charset="0"/>
                <a:cs typeface="Times New Roman" pitchFamily="18" charset="0"/>
              </a:rPr>
              <a:t>Department of Software and Information Systems Engineering</a:t>
            </a:r>
          </a:p>
          <a:p>
            <a:r>
              <a:rPr lang="en-US" sz="2800" b="1" dirty="0">
                <a:solidFill>
                  <a:schemeClr val="tx2"/>
                </a:solidFill>
                <a:latin typeface="Times New Roman" pitchFamily="18" charset="0"/>
                <a:cs typeface="Times New Roman" pitchFamily="18" charset="0"/>
              </a:rPr>
              <a:t>Ben-Gurion University of the Negev</a:t>
            </a:r>
            <a:endParaRPr lang="en-US" sz="2800" b="1" dirty="0">
              <a:solidFill>
                <a:srgbClr val="003399"/>
              </a:solidFill>
              <a:latin typeface="Times New Roman" pitchFamily="18" charset="0"/>
              <a:cs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97" y="188640"/>
            <a:ext cx="5038725" cy="904875"/>
          </a:xfrm>
          <a:prstGeom prst="rect">
            <a:avLst/>
          </a:prstGeom>
        </p:spPr>
      </p:pic>
      <p:sp>
        <p:nvSpPr>
          <p:cNvPr id="7" name="Subtitle 2"/>
          <p:cNvSpPr txBox="1">
            <a:spLocks/>
          </p:cNvSpPr>
          <p:nvPr/>
        </p:nvSpPr>
        <p:spPr bwMode="auto">
          <a:xfrm>
            <a:off x="179512" y="5229200"/>
            <a:ext cx="8712968"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r>
              <a:rPr lang="en-US" sz="3800" b="1" kern="0" dirty="0">
                <a:solidFill>
                  <a:schemeClr val="tx2"/>
                </a:solidFill>
                <a:latin typeface="Times New Roman" pitchFamily="18" charset="0"/>
                <a:cs typeface="Times New Roman" pitchFamily="18" charset="0"/>
              </a:rPr>
              <a:t>Lecture 22: </a:t>
            </a:r>
            <a:r>
              <a:rPr lang="en-US" sz="3800" b="1" kern="0" dirty="0">
                <a:solidFill>
                  <a:srgbClr val="003399"/>
                </a:solidFill>
                <a:latin typeface="Times New Roman" pitchFamily="18" charset="0"/>
                <a:cs typeface="Times New Roman" pitchFamily="18" charset="0"/>
              </a:rPr>
              <a:t>Images: representation and processing</a:t>
            </a:r>
          </a:p>
        </p:txBody>
      </p:sp>
    </p:spTree>
    <p:extLst>
      <p:ext uri="{BB962C8B-B14F-4D97-AF65-F5344CB8AC3E}">
        <p14:creationId xmlns:p14="http://schemas.microsoft.com/office/powerpoint/2010/main" val="244050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850106"/>
          </a:xfrm>
        </p:spPr>
        <p:txBody>
          <a:bodyPr>
            <a:normAutofit/>
          </a:bodyPr>
          <a:lstStyle/>
          <a:p>
            <a:r>
              <a:rPr lang="en-US" sz="4000" dirty="0"/>
              <a:t>Digital Image </a:t>
            </a:r>
            <a:r>
              <a:rPr lang="en-US" sz="4000" dirty="0">
                <a:solidFill>
                  <a:srgbClr val="FF0000"/>
                </a:solidFill>
              </a:rPr>
              <a:t>Processing</a:t>
            </a:r>
            <a:endParaRPr lang="he-IL" sz="4000" dirty="0">
              <a:solidFill>
                <a:srgbClr val="FF0000"/>
              </a:solidFill>
            </a:endParaRPr>
          </a:p>
        </p:txBody>
      </p:sp>
      <p:pic>
        <p:nvPicPr>
          <p:cNvPr id="8194" name="Picture 2"/>
          <p:cNvPicPr>
            <a:picLocks noChangeAspect="1" noChangeArrowheads="1"/>
          </p:cNvPicPr>
          <p:nvPr/>
        </p:nvPicPr>
        <p:blipFill>
          <a:blip r:embed="rId2" cstate="print"/>
          <a:srcRect/>
          <a:stretch>
            <a:fillRect/>
          </a:stretch>
        </p:blipFill>
        <p:spPr bwMode="auto">
          <a:xfrm>
            <a:off x="3563888" y="3429000"/>
            <a:ext cx="4818112" cy="3101660"/>
          </a:xfrm>
          <a:prstGeom prst="rect">
            <a:avLst/>
          </a:prstGeom>
          <a:noFill/>
          <a:ln w="9525">
            <a:noFill/>
            <a:miter lim="800000"/>
            <a:headEnd/>
            <a:tailEnd/>
          </a:ln>
        </p:spPr>
      </p:pic>
      <p:sp>
        <p:nvSpPr>
          <p:cNvPr id="5" name="Rectangle 4"/>
          <p:cNvSpPr/>
          <p:nvPr/>
        </p:nvSpPr>
        <p:spPr>
          <a:xfrm>
            <a:off x="539552" y="1196752"/>
            <a:ext cx="7920880" cy="2462213"/>
          </a:xfrm>
          <a:prstGeom prst="rect">
            <a:avLst/>
          </a:prstGeom>
        </p:spPr>
        <p:txBody>
          <a:bodyPr wrap="square">
            <a:spAutoFit/>
          </a:bodyPr>
          <a:lstStyle/>
          <a:p>
            <a:pPr algn="l" rtl="0"/>
            <a:r>
              <a:rPr lang="en-US" sz="2200" dirty="0">
                <a:solidFill>
                  <a:schemeClr val="tx2"/>
                </a:solidFill>
              </a:rPr>
              <a:t>Image processing </a:t>
            </a:r>
            <a:r>
              <a:rPr lang="en-US" sz="2200" dirty="0"/>
              <a:t>is any form of signal processing for which the input is an image, such as a photograph or video frame; the output of image processing may be either an image or a set of characteristics or parameters related to the image. Most image-processing techniques involve treating the image as a two-dimensional signal and applying standard signal-processing techniques to it .</a:t>
            </a:r>
            <a:endParaRPr lang="he-IL" sz="2200" dirty="0"/>
          </a:p>
        </p:txBody>
      </p:sp>
      <p:sp>
        <p:nvSpPr>
          <p:cNvPr id="6" name="Rectangle 5"/>
          <p:cNvSpPr/>
          <p:nvPr/>
        </p:nvSpPr>
        <p:spPr>
          <a:xfrm>
            <a:off x="395536" y="5313402"/>
            <a:ext cx="2952328" cy="707886"/>
          </a:xfrm>
          <a:prstGeom prst="rect">
            <a:avLst/>
          </a:prstGeom>
        </p:spPr>
        <p:txBody>
          <a:bodyPr wrap="square">
            <a:spAutoFit/>
          </a:bodyPr>
          <a:lstStyle/>
          <a:p>
            <a:pPr algn="l" rtl="0"/>
            <a:r>
              <a:rPr lang="en-US" sz="2000" dirty="0"/>
              <a:t> (text and figure taken</a:t>
            </a:r>
          </a:p>
          <a:p>
            <a:pPr algn="l" rtl="0"/>
            <a:r>
              <a:rPr lang="en-US" sz="2000" dirty="0"/>
              <a:t> from Wikipedia).</a:t>
            </a:r>
            <a:endParaRPr lang="he-IL"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txBox="1">
            <a:spLocks noGrp="1"/>
          </p:cNvSpPr>
          <p:nvPr/>
        </p:nvSpPr>
        <p:spPr bwMode="auto">
          <a:xfrm>
            <a:off x="6553200" y="6400800"/>
            <a:ext cx="2133600" cy="228600"/>
          </a:xfrm>
          <a:prstGeom prst="rect">
            <a:avLst/>
          </a:prstGeom>
          <a:noFill/>
          <a:ln w="9525">
            <a:noFill/>
            <a:miter lim="800000"/>
            <a:headEnd/>
            <a:tailEnd/>
          </a:ln>
        </p:spPr>
        <p:txBody>
          <a:bodyPr/>
          <a:lstStyle/>
          <a:p>
            <a:pPr algn="r" eaLnBrk="1" hangingPunct="1"/>
            <a:fld id="{1B47ADA7-B33E-4AAD-B2DC-1528DE1DC85F}" type="slidenum">
              <a:rPr lang="he-IL" sz="1400" smtClean="0">
                <a:solidFill>
                  <a:srgbClr val="000000"/>
                </a:solidFill>
              </a:rPr>
              <a:pPr algn="r" eaLnBrk="1" hangingPunct="1"/>
              <a:t>41</a:t>
            </a:fld>
            <a:endParaRPr lang="en-US" sz="1400">
              <a:solidFill>
                <a:srgbClr val="000000"/>
              </a:solidFill>
            </a:endParaRPr>
          </a:p>
        </p:txBody>
      </p:sp>
      <p:sp>
        <p:nvSpPr>
          <p:cNvPr id="13315" name="Rectangle 2"/>
          <p:cNvSpPr>
            <a:spLocks noChangeArrowheads="1"/>
          </p:cNvSpPr>
          <p:nvPr/>
        </p:nvSpPr>
        <p:spPr bwMode="auto">
          <a:xfrm>
            <a:off x="457200" y="265212"/>
            <a:ext cx="8219256" cy="787524"/>
          </a:xfrm>
          <a:prstGeom prst="rect">
            <a:avLst/>
          </a:prstGeom>
          <a:noFill/>
          <a:ln w="9525">
            <a:noFill/>
            <a:miter lim="800000"/>
            <a:headEnd/>
            <a:tailEnd/>
          </a:ln>
        </p:spPr>
        <p:txBody>
          <a:bodyPr anchor="ctr"/>
          <a:lstStyle/>
          <a:p>
            <a:pPr marL="401638" indent="-401638" algn="ctr">
              <a:spcBef>
                <a:spcPct val="50000"/>
              </a:spcBef>
              <a:tabLst>
                <a:tab pos="2159000" algn="r"/>
              </a:tabLst>
              <a:defRPr/>
            </a:pPr>
            <a:r>
              <a:rPr lang="en-US" sz="3600" dirty="0"/>
              <a:t>Digital Image </a:t>
            </a:r>
            <a:r>
              <a:rPr lang="en-US" sz="3600" dirty="0">
                <a:solidFill>
                  <a:srgbClr val="FF0000"/>
                </a:solidFill>
              </a:rPr>
              <a:t>Processing</a:t>
            </a:r>
            <a:endParaRPr lang="en-US" sz="3600" dirty="0">
              <a:solidFill>
                <a:srgbClr val="FF0000"/>
              </a:solidFill>
              <a:latin typeface="Times New Roman" pitchFamily="18" charset="0"/>
            </a:endParaRPr>
          </a:p>
        </p:txBody>
      </p:sp>
      <p:sp>
        <p:nvSpPr>
          <p:cNvPr id="13316" name="Rectangle 3"/>
          <p:cNvSpPr>
            <a:spLocks noChangeArrowheads="1"/>
          </p:cNvSpPr>
          <p:nvPr/>
        </p:nvSpPr>
        <p:spPr bwMode="auto">
          <a:xfrm>
            <a:off x="228600" y="1124744"/>
            <a:ext cx="8915400" cy="5544616"/>
          </a:xfrm>
          <a:prstGeom prst="rect">
            <a:avLst/>
          </a:prstGeom>
          <a:noFill/>
          <a:ln w="9525">
            <a:noFill/>
            <a:miter lim="800000"/>
            <a:headEnd/>
            <a:tailEnd/>
          </a:ln>
        </p:spPr>
        <p:txBody>
          <a:bodyPr/>
          <a:lstStyle/>
          <a:p>
            <a:pPr marL="342900" indent="-342900" algn="l" rtl="0" eaLnBrk="1" hangingPunct="1">
              <a:buFontTx/>
              <a:buChar char="•"/>
            </a:pPr>
            <a:r>
              <a:rPr lang="en-US" sz="2400" dirty="0">
                <a:solidFill>
                  <a:prstClr val="black"/>
                </a:solidFill>
                <a:latin typeface="Times New Roman" pitchFamily="18" charset="0"/>
                <a:cs typeface="Times New Roman" pitchFamily="18" charset="0"/>
              </a:rPr>
              <a:t>Signal processing for which the input is an image</a:t>
            </a:r>
          </a:p>
          <a:p>
            <a:pPr marL="342900" indent="-342900" algn="l" rtl="0" eaLnBrk="1" hangingPunct="1">
              <a:buFontTx/>
              <a:buChar char="•"/>
            </a:pPr>
            <a:r>
              <a:rPr lang="en-US" sz="2400" dirty="0">
                <a:solidFill>
                  <a:prstClr val="black"/>
                </a:solidFill>
                <a:latin typeface="Times New Roman" pitchFamily="18" charset="0"/>
                <a:cs typeface="Times New Roman" pitchFamily="18" charset="0"/>
              </a:rPr>
              <a:t>Common </a:t>
            </a:r>
            <a:r>
              <a:rPr lang="en-US" sz="2400" dirty="0">
                <a:solidFill>
                  <a:schemeClr val="tx2"/>
                </a:solidFill>
                <a:latin typeface="Times New Roman" pitchFamily="18" charset="0"/>
                <a:cs typeface="Times New Roman" pitchFamily="18" charset="0"/>
              </a:rPr>
              <a:t>problems</a:t>
            </a:r>
            <a:r>
              <a:rPr lang="en-US" sz="2400" dirty="0">
                <a:solidFill>
                  <a:prstClr val="black"/>
                </a:solidFill>
                <a:latin typeface="Times New Roman" pitchFamily="18" charset="0"/>
                <a:cs typeface="Times New Roman" pitchFamily="18" charset="0"/>
              </a:rPr>
              <a:t>:</a:t>
            </a:r>
          </a:p>
          <a:p>
            <a:pPr marL="800100" lvl="1" indent="-342900" algn="l" rtl="0" eaLnBrk="1" hangingPunct="1">
              <a:buFontTx/>
              <a:buChar char="•"/>
            </a:pPr>
            <a:r>
              <a:rPr lang="en-US" sz="2000" dirty="0">
                <a:solidFill>
                  <a:srgbClr val="0000FF"/>
                </a:solidFill>
                <a:latin typeface="Times New Roman" pitchFamily="18" charset="0"/>
                <a:cs typeface="Times New Roman" pitchFamily="18" charset="0"/>
              </a:rPr>
              <a:t>Noise reduction </a:t>
            </a:r>
            <a:r>
              <a:rPr lang="en-US" sz="2000" dirty="0">
                <a:solidFill>
                  <a:prstClr val="black"/>
                </a:solidFill>
                <a:latin typeface="Times New Roman" pitchFamily="18" charset="0"/>
                <a:cs typeface="Times New Roman" pitchFamily="18" charset="0"/>
              </a:rPr>
              <a:t>(</a:t>
            </a:r>
            <a:r>
              <a:rPr lang="en-US" sz="2000" dirty="0" err="1">
                <a:solidFill>
                  <a:prstClr val="black"/>
                </a:solidFill>
                <a:latin typeface="Times New Roman" pitchFamily="18" charset="0"/>
                <a:cs typeface="Times New Roman" pitchFamily="18" charset="0"/>
              </a:rPr>
              <a:t>denoising</a:t>
            </a:r>
            <a:r>
              <a:rPr lang="en-US" sz="2000" dirty="0">
                <a:solidFill>
                  <a:prstClr val="black"/>
                </a:solidFill>
                <a:latin typeface="Times New Roman" pitchFamily="18" charset="0"/>
                <a:cs typeface="Times New Roman" pitchFamily="18" charset="0"/>
              </a:rPr>
              <a:t>) - removing noise from an image.</a:t>
            </a:r>
          </a:p>
          <a:p>
            <a:pPr marL="800100" lvl="1" indent="-342900" algn="l" rtl="0" eaLnBrk="1" hangingPunct="1">
              <a:buFontTx/>
              <a:buChar char="•"/>
            </a:pPr>
            <a:r>
              <a:rPr lang="en-US" sz="2000" dirty="0">
                <a:solidFill>
                  <a:srgbClr val="0000FF"/>
                </a:solidFill>
                <a:latin typeface="Times New Roman" pitchFamily="18" charset="0"/>
                <a:cs typeface="Times New Roman" pitchFamily="18" charset="0"/>
              </a:rPr>
              <a:t>Segmentation</a:t>
            </a:r>
            <a:r>
              <a:rPr lang="en-US" sz="2000" dirty="0">
                <a:solidFill>
                  <a:srgbClr val="FF0000"/>
                </a:solidFill>
                <a:latin typeface="Times New Roman" pitchFamily="18" charset="0"/>
                <a:cs typeface="Times New Roman" pitchFamily="18" charset="0"/>
              </a:rPr>
              <a:t> </a:t>
            </a:r>
            <a:r>
              <a:rPr lang="en-US" sz="2000" dirty="0">
                <a:solidFill>
                  <a:prstClr val="black"/>
                </a:solidFill>
                <a:latin typeface="Times New Roman" pitchFamily="18" charset="0"/>
                <a:cs typeface="Times New Roman" pitchFamily="18" charset="0"/>
              </a:rPr>
              <a:t>- partitioning a digital image into segments </a:t>
            </a:r>
            <a:r>
              <a:rPr lang="en-US" sz="2000" dirty="0">
                <a:solidFill>
                  <a:prstClr val="black"/>
                </a:solidFill>
                <a:latin typeface="Times New Roman" pitchFamily="18" charset="0"/>
              </a:rPr>
              <a:t>(</a:t>
            </a:r>
            <a:r>
              <a:rPr lang="en-US" sz="2000" i="1" dirty="0">
                <a:solidFill>
                  <a:prstClr val="black"/>
                </a:solidFill>
                <a:latin typeface="Times New Roman" pitchFamily="18" charset="0"/>
              </a:rPr>
              <a:t>e.g.</a:t>
            </a:r>
            <a:r>
              <a:rPr lang="en-US" sz="2000" dirty="0">
                <a:solidFill>
                  <a:prstClr val="black"/>
                </a:solidFill>
                <a:latin typeface="Times New Roman" pitchFamily="18" charset="0"/>
              </a:rPr>
              <a:t> </a:t>
            </a:r>
            <a:r>
              <a:rPr lang="en-US" sz="2000" dirty="0">
                <a:solidFill>
                  <a:prstClr val="black"/>
                </a:solidFill>
                <a:latin typeface="Times New Roman" pitchFamily="18" charset="0"/>
                <a:cs typeface="Times New Roman" pitchFamily="18" charset="0"/>
              </a:rPr>
              <a:t>identify the boundaries of cells in a multi-cell image)</a:t>
            </a:r>
          </a:p>
          <a:p>
            <a:pPr marL="800100" lvl="1" indent="-342900" algn="l" rtl="0" eaLnBrk="1" hangingPunct="1">
              <a:buFontTx/>
              <a:buChar char="•"/>
            </a:pPr>
            <a:r>
              <a:rPr lang="en-US" sz="2000" dirty="0">
                <a:solidFill>
                  <a:srgbClr val="0000FF"/>
                </a:solidFill>
                <a:latin typeface="Times New Roman" pitchFamily="18" charset="0"/>
                <a:cs typeface="Times New Roman" pitchFamily="18" charset="0"/>
              </a:rPr>
              <a:t>Tracking</a:t>
            </a:r>
            <a:r>
              <a:rPr lang="en-US" sz="2000" dirty="0">
                <a:solidFill>
                  <a:prstClr val="black"/>
                </a:solidFill>
                <a:latin typeface="Times New Roman" pitchFamily="18" charset="0"/>
                <a:cs typeface="Times New Roman" pitchFamily="18" charset="0"/>
              </a:rPr>
              <a:t> - relate objects in subsequent frames of a film</a:t>
            </a:r>
          </a:p>
          <a:p>
            <a:pPr marL="800100" lvl="1" indent="-342900" algn="l" rtl="0" eaLnBrk="1" hangingPunct="1">
              <a:buFontTx/>
              <a:buChar char="•"/>
            </a:pPr>
            <a:r>
              <a:rPr lang="en-US" sz="2000" dirty="0">
                <a:solidFill>
                  <a:srgbClr val="0000FF"/>
                </a:solidFill>
                <a:latin typeface="Times New Roman" pitchFamily="18" charset="0"/>
                <a:cs typeface="Times New Roman" pitchFamily="18" charset="0"/>
              </a:rPr>
              <a:t>Edge detection </a:t>
            </a:r>
            <a:r>
              <a:rPr lang="en-US" sz="2000" dirty="0">
                <a:solidFill>
                  <a:prstClr val="black"/>
                </a:solidFill>
                <a:latin typeface="Times New Roman" pitchFamily="18" charset="0"/>
                <a:cs typeface="Times New Roman" pitchFamily="18" charset="0"/>
              </a:rPr>
              <a:t>– detecting discontinuities in the image</a:t>
            </a:r>
          </a:p>
          <a:p>
            <a:pPr marL="800100" lvl="1" indent="-342900" algn="l" rtl="0" eaLnBrk="1" hangingPunct="1">
              <a:buFontTx/>
              <a:buChar char="•"/>
            </a:pPr>
            <a:r>
              <a:rPr lang="en-US" sz="2000" dirty="0">
                <a:solidFill>
                  <a:srgbClr val="0000FF"/>
                </a:solidFill>
                <a:latin typeface="Times New Roman" pitchFamily="18" charset="0"/>
                <a:cs typeface="Times New Roman" pitchFamily="18" charset="0"/>
              </a:rPr>
              <a:t>Registration</a:t>
            </a:r>
            <a:r>
              <a:rPr lang="en-US" sz="2000" dirty="0">
                <a:solidFill>
                  <a:prstClr val="black"/>
                </a:solidFill>
                <a:latin typeface="Times New Roman" pitchFamily="18" charset="0"/>
                <a:cs typeface="Times New Roman" pitchFamily="18" charset="0"/>
              </a:rPr>
              <a:t> - transforming different images into one coordinate system (</a:t>
            </a:r>
            <a:r>
              <a:rPr lang="en-US" sz="2000" i="1" dirty="0">
                <a:solidFill>
                  <a:prstClr val="black"/>
                </a:solidFill>
                <a:latin typeface="Times New Roman" pitchFamily="18" charset="0"/>
                <a:cs typeface="Times New Roman" pitchFamily="18" charset="0"/>
              </a:rPr>
              <a:t>e.g</a:t>
            </a:r>
            <a:r>
              <a:rPr lang="en-US" sz="2000" dirty="0">
                <a:solidFill>
                  <a:prstClr val="black"/>
                </a:solidFill>
                <a:latin typeface="Times New Roman" pitchFamily="18" charset="0"/>
                <a:cs typeface="Times New Roman" pitchFamily="18" charset="0"/>
              </a:rPr>
              <a:t>. minor shifts in the camera position in subsequent frames</a:t>
            </a:r>
          </a:p>
          <a:p>
            <a:pPr marL="800100" lvl="1" indent="-342900" algn="l" rtl="0">
              <a:buFontTx/>
              <a:buChar char="•"/>
            </a:pPr>
            <a:r>
              <a:rPr lang="en-US" sz="2000" dirty="0">
                <a:solidFill>
                  <a:srgbClr val="0000FF"/>
                </a:solidFill>
                <a:latin typeface="Times New Roman" pitchFamily="18" charset="0"/>
                <a:cs typeface="Times New Roman" pitchFamily="18" charset="0"/>
              </a:rPr>
              <a:t>Color correction.</a:t>
            </a:r>
          </a:p>
          <a:p>
            <a:pPr marL="342900" indent="-342900" algn="l" rtl="0" eaLnBrk="1" hangingPunct="1">
              <a:buFontTx/>
              <a:buChar char="•"/>
            </a:pPr>
            <a:r>
              <a:rPr lang="en-US" sz="2400" dirty="0">
                <a:solidFill>
                  <a:prstClr val="black"/>
                </a:solidFill>
                <a:latin typeface="Times New Roman" pitchFamily="18" charset="0"/>
                <a:cs typeface="Times New Roman" pitchFamily="18" charset="0"/>
              </a:rPr>
              <a:t>Typical </a:t>
            </a:r>
            <a:r>
              <a:rPr lang="en-US" sz="2400" dirty="0">
                <a:solidFill>
                  <a:schemeClr val="tx2"/>
                </a:solidFill>
                <a:latin typeface="Times New Roman" pitchFamily="18" charset="0"/>
                <a:cs typeface="Times New Roman" pitchFamily="18" charset="0"/>
              </a:rPr>
              <a:t>applications</a:t>
            </a:r>
            <a:r>
              <a:rPr lang="en-US" sz="2400" dirty="0">
                <a:solidFill>
                  <a:prstClr val="black"/>
                </a:solidFill>
                <a:latin typeface="Times New Roman" pitchFamily="18" charset="0"/>
                <a:cs typeface="Times New Roman" pitchFamily="18" charset="0"/>
              </a:rPr>
              <a:t>:</a:t>
            </a:r>
          </a:p>
          <a:p>
            <a:pPr marL="800100" lvl="1" indent="-342900" algn="l" rtl="0" eaLnBrk="1" hangingPunct="1">
              <a:buFontTx/>
              <a:buChar char="•"/>
            </a:pPr>
            <a:r>
              <a:rPr lang="en-US" sz="2000" dirty="0">
                <a:solidFill>
                  <a:prstClr val="black"/>
                </a:solidFill>
                <a:latin typeface="Times New Roman" pitchFamily="18" charset="0"/>
                <a:cs typeface="Times New Roman" pitchFamily="18" charset="0"/>
              </a:rPr>
              <a:t>Machine vision</a:t>
            </a:r>
          </a:p>
          <a:p>
            <a:pPr marL="800100" lvl="1" indent="-342900" algn="l" rtl="0" eaLnBrk="1" hangingPunct="1">
              <a:buFontTx/>
              <a:buChar char="•"/>
            </a:pPr>
            <a:r>
              <a:rPr lang="en-US" sz="2000" dirty="0">
                <a:solidFill>
                  <a:prstClr val="black"/>
                </a:solidFill>
                <a:latin typeface="Times New Roman" pitchFamily="18" charset="0"/>
                <a:cs typeface="Times New Roman" pitchFamily="18" charset="0"/>
              </a:rPr>
              <a:t>Medical / biological image analysis</a:t>
            </a:r>
          </a:p>
          <a:p>
            <a:pPr marL="800100" lvl="1" indent="-342900" algn="l" rtl="0" eaLnBrk="1" hangingPunct="1">
              <a:buFontTx/>
              <a:buChar char="•"/>
            </a:pPr>
            <a:r>
              <a:rPr lang="en-US" sz="2000" dirty="0">
                <a:solidFill>
                  <a:prstClr val="black"/>
                </a:solidFill>
                <a:latin typeface="Times New Roman" pitchFamily="18" charset="0"/>
                <a:cs typeface="Times New Roman" pitchFamily="18" charset="0"/>
              </a:rPr>
              <a:t>Face detection</a:t>
            </a:r>
          </a:p>
          <a:p>
            <a:pPr marL="800100" lvl="1" indent="-342900" algn="l" rtl="0" eaLnBrk="1" hangingPunct="1">
              <a:buFontTx/>
              <a:buChar char="•"/>
            </a:pPr>
            <a:r>
              <a:rPr lang="en-US" sz="2000" dirty="0">
                <a:solidFill>
                  <a:prstClr val="black"/>
                </a:solidFill>
                <a:latin typeface="Times New Roman" pitchFamily="18" charset="0"/>
                <a:cs typeface="Times New Roman" pitchFamily="18" charset="0"/>
              </a:rPr>
              <a:t>Object recognition</a:t>
            </a:r>
          </a:p>
          <a:p>
            <a:pPr marL="800100" lvl="1" indent="-342900" algn="l" rtl="0" eaLnBrk="1" hangingPunct="1">
              <a:buFontTx/>
              <a:buChar char="•"/>
            </a:pPr>
            <a:r>
              <a:rPr lang="en-US" sz="2000" dirty="0">
                <a:solidFill>
                  <a:prstClr val="black"/>
                </a:solidFill>
                <a:latin typeface="Times New Roman" pitchFamily="18" charset="0"/>
                <a:cs typeface="Times New Roman" pitchFamily="18" charset="0"/>
              </a:rPr>
              <a:t>Augmented reality</a:t>
            </a:r>
          </a:p>
          <a:p>
            <a:pPr marL="800100" lvl="1" indent="-342900" algn="l" rtl="0" eaLnBrk="1" hangingPunct="1">
              <a:buFontTx/>
              <a:buChar char="•"/>
            </a:pPr>
            <a:r>
              <a:rPr lang="en-US" sz="2000" dirty="0">
                <a:solidFill>
                  <a:prstClr val="black"/>
                </a:solidFill>
                <a:latin typeface="Times New Roman" pitchFamily="18" charset="0"/>
                <a:cs typeface="Times New Roman" pitchFamily="18" charset="0"/>
              </a:rPr>
              <a:t>…</a:t>
            </a:r>
          </a:p>
        </p:txBody>
      </p:sp>
    </p:spTree>
    <p:extLst>
      <p:ext uri="{BB962C8B-B14F-4D97-AF65-F5344CB8AC3E}">
        <p14:creationId xmlns:p14="http://schemas.microsoft.com/office/powerpoint/2010/main" val="904605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208912" cy="634082"/>
          </a:xfrm>
        </p:spPr>
        <p:txBody>
          <a:bodyPr>
            <a:noAutofit/>
          </a:bodyPr>
          <a:lstStyle/>
          <a:p>
            <a:r>
              <a:rPr lang="en-US" sz="4000" dirty="0"/>
              <a:t>Blur</a:t>
            </a:r>
            <a:endParaRPr lang="he-IL" sz="4000" dirty="0"/>
          </a:p>
        </p:txBody>
      </p:sp>
      <p:pic>
        <p:nvPicPr>
          <p:cNvPr id="10242" name="Picture 2"/>
          <p:cNvPicPr>
            <a:picLocks noChangeAspect="1" noChangeArrowheads="1"/>
          </p:cNvPicPr>
          <p:nvPr/>
        </p:nvPicPr>
        <p:blipFill>
          <a:blip r:embed="rId2" cstate="print"/>
          <a:srcRect/>
          <a:stretch>
            <a:fillRect/>
          </a:stretch>
        </p:blipFill>
        <p:spPr bwMode="auto">
          <a:xfrm>
            <a:off x="940545" y="3633396"/>
            <a:ext cx="2991833" cy="22438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4916537" y="3633397"/>
            <a:ext cx="2895823" cy="2171867"/>
          </a:xfrm>
          <a:prstGeom prst="rect">
            <a:avLst/>
          </a:prstGeom>
          <a:noFill/>
          <a:ln w="9525">
            <a:noFill/>
            <a:miter lim="800000"/>
            <a:headEnd/>
            <a:tailEnd/>
          </a:ln>
        </p:spPr>
      </p:pic>
      <p:sp>
        <p:nvSpPr>
          <p:cNvPr id="6" name="Rectangle 5"/>
          <p:cNvSpPr/>
          <p:nvPr/>
        </p:nvSpPr>
        <p:spPr>
          <a:xfrm>
            <a:off x="755576" y="5826750"/>
            <a:ext cx="7200800" cy="338554"/>
          </a:xfrm>
          <a:prstGeom prst="rect">
            <a:avLst/>
          </a:prstGeom>
        </p:spPr>
        <p:txBody>
          <a:bodyPr wrap="square">
            <a:spAutoFit/>
          </a:bodyPr>
          <a:lstStyle/>
          <a:p>
            <a:pPr algn="l" rtl="0"/>
            <a:r>
              <a:rPr lang="en-US" sz="1600" dirty="0">
                <a:solidFill>
                  <a:prstClr val="black"/>
                </a:solidFill>
              </a:rPr>
              <a:t>An original image (left) and a blurred version thereof (right). Taken from Wikipedia.</a:t>
            </a:r>
            <a:endParaRPr lang="he-IL" sz="1600" dirty="0">
              <a:solidFill>
                <a:prstClr val="black"/>
              </a:solidFill>
            </a:endParaRPr>
          </a:p>
        </p:txBody>
      </p:sp>
      <p:sp>
        <p:nvSpPr>
          <p:cNvPr id="7" name="Rectangle 6"/>
          <p:cNvSpPr/>
          <p:nvPr/>
        </p:nvSpPr>
        <p:spPr>
          <a:xfrm>
            <a:off x="107504" y="980728"/>
            <a:ext cx="9036496" cy="2092881"/>
          </a:xfrm>
          <a:prstGeom prst="rect">
            <a:avLst/>
          </a:prstGeom>
        </p:spPr>
        <p:txBody>
          <a:bodyPr wrap="square">
            <a:spAutoFit/>
          </a:bodyPr>
          <a:lstStyle/>
          <a:p>
            <a:pPr marL="342900" indent="-342900" algn="l" rtl="0">
              <a:buFont typeface="Arial" panose="020B0604020202020204" pitchFamily="34" charset="0"/>
              <a:buChar char="•"/>
            </a:pPr>
            <a:r>
              <a:rPr lang="en-US" sz="2600" dirty="0">
                <a:solidFill>
                  <a:srgbClr val="1F497D"/>
                </a:solidFill>
                <a:latin typeface="Times New Roman" panose="02020603050405020304" pitchFamily="18" charset="0"/>
                <a:cs typeface="Times New Roman" panose="02020603050405020304" pitchFamily="18" charset="0"/>
              </a:rPr>
              <a:t>Blur</a:t>
            </a:r>
            <a:r>
              <a:rPr lang="en-US" sz="2600" dirty="0">
                <a:solidFill>
                  <a:prstClr val="black"/>
                </a:solidFill>
                <a:latin typeface="Times New Roman" panose="02020603050405020304" pitchFamily="18" charset="0"/>
                <a:cs typeface="Times New Roman" panose="02020603050405020304" pitchFamily="18" charset="0"/>
              </a:rPr>
              <a:t> and </a:t>
            </a:r>
            <a:r>
              <a:rPr lang="en-US" sz="2600" dirty="0">
                <a:solidFill>
                  <a:srgbClr val="1F497D"/>
                </a:solidFill>
                <a:latin typeface="Times New Roman" panose="02020603050405020304" pitchFamily="18" charset="0"/>
                <a:cs typeface="Times New Roman" panose="02020603050405020304" pitchFamily="18" charset="0"/>
              </a:rPr>
              <a:t>noise</a:t>
            </a:r>
            <a:r>
              <a:rPr lang="en-US" sz="2600" dirty="0">
                <a:solidFill>
                  <a:prstClr val="black"/>
                </a:solidFill>
                <a:latin typeface="Times New Roman" panose="02020603050405020304" pitchFamily="18" charset="0"/>
                <a:cs typeface="Times New Roman" panose="02020603050405020304" pitchFamily="18" charset="0"/>
              </a:rPr>
              <a:t> are two major effects hampering image accuracy </a:t>
            </a:r>
          </a:p>
          <a:p>
            <a:pPr marL="342900" indent="-342900" algn="l" rtl="0">
              <a:buFont typeface="Arial" panose="020B0604020202020204" pitchFamily="34" charset="0"/>
              <a:buChar char="•"/>
            </a:pPr>
            <a:r>
              <a:rPr lang="en-US" sz="2600" dirty="0">
                <a:solidFill>
                  <a:srgbClr val="FF0000"/>
                </a:solidFill>
                <a:latin typeface="Times New Roman" panose="02020603050405020304" pitchFamily="18" charset="0"/>
                <a:cs typeface="Times New Roman" panose="02020603050405020304" pitchFamily="18" charset="0"/>
              </a:rPr>
              <a:t>Blur</a:t>
            </a:r>
            <a:r>
              <a:rPr lang="en-US" sz="2600" dirty="0">
                <a:solidFill>
                  <a:prstClr val="black"/>
                </a:solidFill>
                <a:latin typeface="Times New Roman" panose="02020603050405020304" pitchFamily="18" charset="0"/>
                <a:cs typeface="Times New Roman" panose="02020603050405020304" pitchFamily="18" charset="0"/>
              </a:rPr>
              <a:t> is intrinsic to image acquisition. For example, </a:t>
            </a:r>
            <a:r>
              <a:rPr lang="en-US" sz="2600" dirty="0">
                <a:solidFill>
                  <a:srgbClr val="FF0000"/>
                </a:solidFill>
                <a:latin typeface="Times New Roman" panose="02020603050405020304" pitchFamily="18" charset="0"/>
                <a:cs typeface="Times New Roman" panose="02020603050405020304" pitchFamily="18" charset="0"/>
              </a:rPr>
              <a:t>out of focus </a:t>
            </a:r>
            <a:r>
              <a:rPr lang="en-US" sz="2600" dirty="0">
                <a:solidFill>
                  <a:prstClr val="black"/>
                </a:solidFill>
                <a:latin typeface="Times New Roman" panose="02020603050405020304" pitchFamily="18" charset="0"/>
                <a:cs typeface="Times New Roman" panose="02020603050405020304" pitchFamily="18" charset="0"/>
              </a:rPr>
              <a:t>due to </a:t>
            </a:r>
            <a:r>
              <a:rPr lang="en-US" sz="2600" dirty="0">
                <a:solidFill>
                  <a:srgbClr val="FF0000"/>
                </a:solidFill>
                <a:latin typeface="Times New Roman" panose="02020603050405020304" pitchFamily="18" charset="0"/>
                <a:cs typeface="Times New Roman" panose="02020603050405020304" pitchFamily="18" charset="0"/>
              </a:rPr>
              <a:t>camera motion</a:t>
            </a:r>
            <a:r>
              <a:rPr lang="en-US" sz="2600" dirty="0">
                <a:solidFill>
                  <a:prstClr val="black"/>
                </a:solidFill>
                <a:latin typeface="Times New Roman" panose="02020603050405020304" pitchFamily="18" charset="0"/>
                <a:cs typeface="Times New Roman" panose="02020603050405020304" pitchFamily="18" charset="0"/>
              </a:rPr>
              <a:t> or due to the optics. </a:t>
            </a:r>
          </a:p>
          <a:p>
            <a:pPr marL="342900" indent="-342900" algn="l" rtl="0">
              <a:buFont typeface="Arial" panose="020B0604020202020204" pitchFamily="34" charset="0"/>
              <a:buChar char="•"/>
            </a:pPr>
            <a:r>
              <a:rPr lang="en-US" sz="2600" dirty="0">
                <a:solidFill>
                  <a:prstClr val="black"/>
                </a:solidFill>
                <a:latin typeface="Times New Roman" panose="02020603050405020304" pitchFamily="18" charset="0"/>
                <a:cs typeface="Times New Roman" panose="02020603050405020304" pitchFamily="18" charset="0"/>
              </a:rPr>
              <a:t>Take a signal processing course (probably not in ISE) to understand more...</a:t>
            </a:r>
            <a:endParaRPr lang="he-IL" sz="26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8831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Noise and </a:t>
            </a:r>
            <a:r>
              <a:rPr lang="en-US" sz="4000" dirty="0" err="1"/>
              <a:t>Denoising</a:t>
            </a:r>
            <a:endParaRPr lang="he-IL"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28" y="1340768"/>
                <a:ext cx="8363272" cy="5112568"/>
              </a:xfrm>
            </p:spPr>
            <p:txBody>
              <a:bodyPr>
                <a:normAutofit fontScale="92500" lnSpcReduction="10000"/>
              </a:bodyPr>
              <a:lstStyle/>
              <a:p>
                <a:pPr>
                  <a:spcBef>
                    <a:spcPts val="0"/>
                  </a:spcBef>
                </a:pPr>
                <a:r>
                  <a:rPr lang="en-US" sz="2800" dirty="0"/>
                  <a:t>The </a:t>
                </a:r>
                <a:r>
                  <a:rPr lang="en-US" sz="2800" dirty="0">
                    <a:solidFill>
                      <a:schemeClr val="tx2"/>
                    </a:solidFill>
                  </a:rPr>
                  <a:t>observed value </a:t>
                </a:r>
                <a:r>
                  <a:rPr lang="en-US" sz="2800" dirty="0"/>
                  <a:t>at pixel x, y, </a:t>
                </a:r>
                <a:r>
                  <a:rPr lang="en-US" sz="2800" dirty="0">
                    <a:solidFill>
                      <a:schemeClr val="tx2"/>
                    </a:solidFill>
                  </a:rPr>
                  <a:t>M(x, y)</a:t>
                </a:r>
                <a:r>
                  <a:rPr lang="en-US" sz="2800" dirty="0"/>
                  <a:t>,</a:t>
                </a:r>
                <a:r>
                  <a:rPr lang="en-US" sz="2800" dirty="0">
                    <a:solidFill>
                      <a:srgbClr val="FF0000"/>
                    </a:solidFill>
                  </a:rPr>
                  <a:t> </a:t>
                </a:r>
                <a:r>
                  <a:rPr lang="en-US" sz="2800" dirty="0"/>
                  <a:t>equals the sum of the true </a:t>
                </a:r>
                <a:r>
                  <a:rPr lang="fr-FR" sz="2800" dirty="0"/>
                  <a:t>value </a:t>
                </a:r>
                <a:r>
                  <a:rPr lang="fr-FR" sz="2800" dirty="0">
                    <a:solidFill>
                      <a:schemeClr val="tx2"/>
                    </a:solidFill>
                  </a:rPr>
                  <a:t>T(x, y) </a:t>
                </a:r>
                <a:r>
                  <a:rPr lang="fr-FR" sz="2800" dirty="0"/>
                  <a:t>plus noise </a:t>
                </a:r>
                <a:r>
                  <a:rPr lang="fr-FR" sz="2800" dirty="0">
                    <a:solidFill>
                      <a:srgbClr val="FF0000"/>
                    </a:solidFill>
                  </a:rPr>
                  <a:t>N(x, y)</a:t>
                </a:r>
                <a:r>
                  <a:rPr lang="fr-FR" sz="2800" dirty="0"/>
                  <a:t>.</a:t>
                </a:r>
              </a:p>
              <a:p>
                <a:pPr marL="0" indent="0" algn="ctr">
                  <a:spcBef>
                    <a:spcPts val="0"/>
                  </a:spcBef>
                  <a:buNone/>
                </a:pPr>
                <a:endParaRPr lang="es-ES" sz="2800" dirty="0"/>
              </a:p>
              <a:p>
                <a:pPr marL="0" indent="0" algn="ctr">
                  <a:spcBef>
                    <a:spcPts val="0"/>
                  </a:spcBef>
                  <a:buNone/>
                </a:pPr>
                <a:r>
                  <a:rPr lang="es-ES" sz="2800" dirty="0">
                    <a:solidFill>
                      <a:schemeClr val="tx2"/>
                    </a:solidFill>
                  </a:rPr>
                  <a:t>M(x, y) = T(x, y) </a:t>
                </a:r>
                <a:r>
                  <a:rPr lang="es-ES" sz="2800" dirty="0"/>
                  <a:t>+ </a:t>
                </a:r>
                <a:r>
                  <a:rPr lang="es-ES" sz="2800" dirty="0">
                    <a:solidFill>
                      <a:srgbClr val="FF0000"/>
                    </a:solidFill>
                  </a:rPr>
                  <a:t>N(x, y) </a:t>
                </a:r>
              </a:p>
              <a:p>
                <a:pPr marL="0" indent="0">
                  <a:spcBef>
                    <a:spcPts val="0"/>
                  </a:spcBef>
                  <a:buNone/>
                </a:pPr>
                <a:endParaRPr lang="en-US" sz="2800" dirty="0">
                  <a:solidFill>
                    <a:schemeClr val="tx2"/>
                  </a:solidFill>
                </a:endParaRPr>
              </a:p>
              <a:p>
                <a:pPr marL="0" indent="0">
                  <a:spcBef>
                    <a:spcPts val="0"/>
                  </a:spcBef>
                  <a:buNone/>
                </a:pPr>
                <a:r>
                  <a:rPr lang="en-US" sz="2800" dirty="0">
                    <a:solidFill>
                      <a:schemeClr val="tx2"/>
                    </a:solidFill>
                  </a:rPr>
                  <a:t>			(0≤x&lt;n, 0≤y&lt;m)</a:t>
                </a:r>
                <a:endParaRPr lang="en-US" sz="2800" dirty="0"/>
              </a:p>
              <a:p>
                <a:pPr>
                  <a:spcBef>
                    <a:spcPts val="0"/>
                  </a:spcBef>
                </a:pPr>
                <a:endParaRPr lang="en-US" sz="2800" dirty="0"/>
              </a:p>
              <a:p>
                <a:pPr>
                  <a:spcBef>
                    <a:spcPts val="0"/>
                  </a:spcBef>
                </a:pPr>
                <a:r>
                  <a:rPr lang="en-US" sz="2800" dirty="0" err="1"/>
                  <a:t>Denoising</a:t>
                </a:r>
                <a:r>
                  <a:rPr lang="en-US" sz="2800" dirty="0"/>
                  <a:t> algorithms: given the observed image </a:t>
                </a:r>
                <a:r>
                  <a:rPr lang="en-US" sz="2800" dirty="0">
                    <a:solidFill>
                      <a:srgbClr val="FF0000"/>
                    </a:solidFill>
                  </a:rPr>
                  <a:t>M</a:t>
                </a:r>
                <a:r>
                  <a:rPr lang="en-US" sz="2800" dirty="0"/>
                  <a:t>, produce a new image, </a:t>
                </a:r>
                <a14:m>
                  <m:oMath xmlns:m="http://schemas.openxmlformats.org/officeDocument/2006/math">
                    <m:acc>
                      <m:accPr>
                        <m:chr m:val="̂"/>
                        <m:ctrlPr>
                          <a:rPr lang="en-US" sz="2800" i="1" dirty="0" smtClean="0">
                            <a:solidFill>
                              <a:srgbClr val="FF0000"/>
                            </a:solidFill>
                            <a:latin typeface="Cambria Math" panose="02040503050406030204" pitchFamily="18" charset="0"/>
                          </a:rPr>
                        </m:ctrlPr>
                      </m:accPr>
                      <m:e>
                        <m:r>
                          <a:rPr lang="en-US" sz="2800" i="1" dirty="0">
                            <a:solidFill>
                              <a:srgbClr val="FF0000"/>
                            </a:solidFill>
                            <a:latin typeface="Cambria Math" panose="02040503050406030204" pitchFamily="18" charset="0"/>
                          </a:rPr>
                          <m:t>𝑇</m:t>
                        </m:r>
                      </m:e>
                    </m:acc>
                  </m:oMath>
                </a14:m>
                <a:r>
                  <a:rPr lang="en-US" sz="2800" dirty="0">
                    <a:solidFill>
                      <a:schemeClr val="tx2"/>
                    </a:solidFill>
                  </a:rPr>
                  <a:t>, </a:t>
                </a:r>
                <a:r>
                  <a:rPr lang="en-US" sz="2800" dirty="0"/>
                  <a:t>which should be </a:t>
                </a:r>
                <a:r>
                  <a:rPr lang="en-US" sz="2800" dirty="0">
                    <a:solidFill>
                      <a:srgbClr val="FF0000"/>
                    </a:solidFill>
                  </a:rPr>
                  <a:t>close</a:t>
                </a:r>
                <a:r>
                  <a:rPr lang="en-US" sz="2800" dirty="0"/>
                  <a:t> to the original image </a:t>
                </a:r>
                <a:r>
                  <a:rPr lang="en-US" sz="2800" i="1" dirty="0">
                    <a:solidFill>
                      <a:srgbClr val="FF0000"/>
                    </a:solidFill>
                    <a:latin typeface="Cambria Math" panose="02040503050406030204" pitchFamily="18" charset="0"/>
                  </a:rPr>
                  <a:t>T</a:t>
                </a:r>
              </a:p>
              <a:p>
                <a:pPr marL="0" indent="0">
                  <a:spcBef>
                    <a:spcPts val="0"/>
                  </a:spcBef>
                  <a:buNone/>
                </a:pPr>
                <a:endParaRPr lang="en-US" sz="2800" dirty="0"/>
              </a:p>
              <a:p>
                <a:pPr>
                  <a:spcBef>
                    <a:spcPts val="0"/>
                  </a:spcBef>
                </a:pPr>
                <a:r>
                  <a:rPr lang="en-US" sz="2800" dirty="0"/>
                  <a:t>This goal is </a:t>
                </a:r>
                <a:r>
                  <a:rPr lang="en-US" sz="2800" dirty="0">
                    <a:solidFill>
                      <a:srgbClr val="FF0000"/>
                    </a:solidFill>
                  </a:rPr>
                  <a:t>not well defined</a:t>
                </a:r>
                <a:r>
                  <a:rPr lang="en-US" sz="2800" dirty="0"/>
                  <a:t>, and can be solved only with putting constraints on the image and on the noise.</a:t>
                </a:r>
                <a:endParaRPr lang="he-IL"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528" y="1340768"/>
                <a:ext cx="8363272" cy="5112568"/>
              </a:xfrm>
              <a:blipFill rotWithShape="0">
                <a:blip r:embed="rId2"/>
                <a:stretch>
                  <a:fillRect t="-1788" r="-1385"/>
                </a:stretch>
              </a:blipFill>
            </p:spPr>
            <p:txBody>
              <a:bodyPr/>
              <a:lstStyle/>
              <a:p>
                <a:r>
                  <a:rPr lang="en-US">
                    <a:noFill/>
                  </a:rPr>
                  <a:t> </a:t>
                </a:r>
              </a:p>
            </p:txBody>
          </p:sp>
        </mc:Fallback>
      </mc:AlternateContent>
    </p:spTree>
    <p:extLst>
      <p:ext uri="{BB962C8B-B14F-4D97-AF65-F5344CB8AC3E}">
        <p14:creationId xmlns:p14="http://schemas.microsoft.com/office/powerpoint/2010/main" val="56631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Assumptions on the images</a:t>
            </a:r>
            <a:endParaRPr lang="he-IL" sz="4000" dirty="0"/>
          </a:p>
        </p:txBody>
      </p:sp>
      <p:sp>
        <p:nvSpPr>
          <p:cNvPr id="3" name="Content Placeholder 2"/>
          <p:cNvSpPr>
            <a:spLocks noGrp="1"/>
          </p:cNvSpPr>
          <p:nvPr>
            <p:ph idx="1"/>
          </p:nvPr>
        </p:nvSpPr>
        <p:spPr>
          <a:xfrm>
            <a:off x="457200" y="1600200"/>
            <a:ext cx="8147248" cy="4781128"/>
          </a:xfrm>
        </p:spPr>
        <p:txBody>
          <a:bodyPr>
            <a:noAutofit/>
          </a:bodyPr>
          <a:lstStyle/>
          <a:p>
            <a:pPr>
              <a:spcBef>
                <a:spcPts val="0"/>
              </a:spcBef>
            </a:pPr>
            <a:r>
              <a:rPr lang="en-US" dirty="0">
                <a:latin typeface="Times New Roman" panose="02020603050405020304" pitchFamily="18" charset="0"/>
                <a:cs typeface="Times New Roman" panose="02020603050405020304" pitchFamily="18" charset="0"/>
              </a:rPr>
              <a:t>We assume the </a:t>
            </a:r>
            <a:r>
              <a:rPr lang="en-US" dirty="0">
                <a:solidFill>
                  <a:schemeClr val="tx2"/>
                </a:solidFill>
                <a:latin typeface="Times New Roman" panose="02020603050405020304" pitchFamily="18" charset="0"/>
                <a:cs typeface="Times New Roman" panose="02020603050405020304" pitchFamily="18" charset="0"/>
              </a:rPr>
              <a:t>image</a:t>
            </a:r>
            <a:r>
              <a:rPr lang="en-US" dirty="0">
                <a:latin typeface="Times New Roman" panose="02020603050405020304" pitchFamily="18" charset="0"/>
                <a:cs typeface="Times New Roman" panose="02020603050405020304" pitchFamily="18" charset="0"/>
              </a:rPr>
              <a:t> is </a:t>
            </a:r>
            <a:r>
              <a:rPr lang="en-US" dirty="0">
                <a:solidFill>
                  <a:srgbClr val="FF0000"/>
                </a:solidFill>
                <a:latin typeface="Times New Roman" panose="02020603050405020304" pitchFamily="18" charset="0"/>
                <a:cs typeface="Times New Roman" panose="02020603050405020304" pitchFamily="18" charset="0"/>
              </a:rPr>
              <a:t>piecewise smooth</a:t>
            </a:r>
            <a:r>
              <a:rPr lang="en-US" dirty="0">
                <a:latin typeface="Times New Roman" panose="02020603050405020304" pitchFamily="18" charset="0"/>
                <a:cs typeface="Times New Roman" panose="02020603050405020304" pitchFamily="18" charset="0"/>
              </a:rPr>
              <a:t>: most of the image's area consists of large, smooth regions where light intensity varies continuously – if </a:t>
            </a:r>
            <a:r>
              <a:rPr lang="en-US" dirty="0">
                <a:solidFill>
                  <a:schemeClr val="tx2"/>
                </a:solidFill>
                <a:latin typeface="Times New Roman" panose="02020603050405020304" pitchFamily="18" charset="0"/>
                <a:cs typeface="Times New Roman" panose="02020603050405020304" pitchFamily="18" charset="0"/>
              </a:rPr>
              <a:t>x</a:t>
            </a:r>
            <a:r>
              <a:rPr lang="en-US" baseline="-25000" dirty="0">
                <a:solidFill>
                  <a:schemeClr val="tx2"/>
                </a:solidFill>
                <a:latin typeface="Times New Roman" panose="02020603050405020304" pitchFamily="18" charset="0"/>
                <a:cs typeface="Times New Roman" panose="02020603050405020304" pitchFamily="18" charset="0"/>
              </a:rPr>
              <a:t>1</a:t>
            </a:r>
            <a:r>
              <a:rPr lang="en-US" dirty="0">
                <a:solidFill>
                  <a:schemeClr val="tx2"/>
                </a:solidFill>
                <a:latin typeface="Times New Roman" panose="02020603050405020304" pitchFamily="18" charset="0"/>
                <a:cs typeface="Times New Roman" panose="02020603050405020304" pitchFamily="18" charset="0"/>
              </a:rPr>
              <a:t>, y</a:t>
            </a:r>
            <a:r>
              <a:rPr lang="en-US" baseline="-25000" dirty="0">
                <a:solidFill>
                  <a:schemeClr val="tx2"/>
                </a:solidFill>
                <a:latin typeface="Times New Roman" panose="02020603050405020304" pitchFamily="18" charset="0"/>
                <a:cs typeface="Times New Roman" panose="02020603050405020304" pitchFamily="18" charset="0"/>
              </a:rPr>
              <a:t>1</a:t>
            </a:r>
            <a:r>
              <a:rPr lang="en-US" dirty="0">
                <a:solidFill>
                  <a:schemeClr val="tx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dirty="0">
                <a:solidFill>
                  <a:schemeClr val="tx2"/>
                </a:solidFill>
                <a:latin typeface="Times New Roman" panose="02020603050405020304" pitchFamily="18" charset="0"/>
                <a:cs typeface="Times New Roman" panose="02020603050405020304" pitchFamily="18" charset="0"/>
              </a:rPr>
              <a:t>x</a:t>
            </a:r>
            <a:r>
              <a:rPr lang="en-US" baseline="-25000" dirty="0">
                <a:solidFill>
                  <a:schemeClr val="tx2"/>
                </a:solidFill>
                <a:latin typeface="Times New Roman" panose="02020603050405020304" pitchFamily="18" charset="0"/>
                <a:cs typeface="Times New Roman" panose="02020603050405020304" pitchFamily="18" charset="0"/>
              </a:rPr>
              <a:t>2,</a:t>
            </a:r>
            <a:r>
              <a:rPr lang="en-US" dirty="0">
                <a:solidFill>
                  <a:schemeClr val="tx2"/>
                </a:solidFill>
                <a:latin typeface="Times New Roman" panose="02020603050405020304" pitchFamily="18" charset="0"/>
                <a:cs typeface="Times New Roman" panose="02020603050405020304" pitchFamily="18" charset="0"/>
              </a:rPr>
              <a:t> y</a:t>
            </a:r>
            <a:r>
              <a:rPr lang="en-US" baseline="-25000" dirty="0">
                <a:solidFill>
                  <a:schemeClr val="tx2"/>
                </a:solidFill>
                <a:latin typeface="Times New Roman" panose="02020603050405020304" pitchFamily="18" charset="0"/>
                <a:cs typeface="Times New Roman" panose="02020603050405020304" pitchFamily="18" charset="0"/>
              </a:rPr>
              <a:t>2</a:t>
            </a:r>
            <a:r>
              <a:rPr lang="en-US" dirty="0">
                <a:solidFill>
                  <a:schemeClr val="tx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neighbors, then </a:t>
            </a:r>
            <a:r>
              <a:rPr lang="en-US" dirty="0">
                <a:solidFill>
                  <a:schemeClr val="tx2"/>
                </a:solidFill>
                <a:latin typeface="Times New Roman" panose="02020603050405020304" pitchFamily="18" charset="0"/>
                <a:cs typeface="Times New Roman" panose="02020603050405020304" pitchFamily="18" charset="0"/>
              </a:rPr>
              <a:t>M[x</a:t>
            </a:r>
            <a:r>
              <a:rPr lang="en-US" baseline="-25000" dirty="0">
                <a:solidFill>
                  <a:schemeClr val="tx2"/>
                </a:solidFill>
                <a:latin typeface="Times New Roman" panose="02020603050405020304" pitchFamily="18" charset="0"/>
                <a:cs typeface="Times New Roman" panose="02020603050405020304" pitchFamily="18" charset="0"/>
              </a:rPr>
              <a:t>1</a:t>
            </a:r>
            <a:r>
              <a:rPr lang="en-US" dirty="0">
                <a:solidFill>
                  <a:schemeClr val="tx2"/>
                </a:solidFill>
                <a:latin typeface="Times New Roman" panose="02020603050405020304" pitchFamily="18" charset="0"/>
                <a:cs typeface="Times New Roman" panose="02020603050405020304" pitchFamily="18" charset="0"/>
              </a:rPr>
              <a:t>,y</a:t>
            </a:r>
            <a:r>
              <a:rPr lang="en-US" baseline="-25000" dirty="0">
                <a:solidFill>
                  <a:schemeClr val="tx2"/>
                </a:solidFill>
                <a:latin typeface="Times New Roman" panose="02020603050405020304" pitchFamily="18" charset="0"/>
                <a:cs typeface="Times New Roman" panose="02020603050405020304" pitchFamily="18" charset="0"/>
              </a:rPr>
              <a:t>1</a:t>
            </a:r>
            <a:r>
              <a:rPr lang="en-US" dirty="0">
                <a:solidFill>
                  <a:schemeClr val="tx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dirty="0">
                <a:solidFill>
                  <a:schemeClr val="tx2"/>
                </a:solidFill>
                <a:latin typeface="Times New Roman" panose="02020603050405020304" pitchFamily="18" charset="0"/>
                <a:cs typeface="Times New Roman" panose="02020603050405020304" pitchFamily="18" charset="0"/>
              </a:rPr>
              <a:t>M[x</a:t>
            </a:r>
            <a:r>
              <a:rPr lang="en-US" baseline="-25000" dirty="0">
                <a:solidFill>
                  <a:schemeClr val="tx2"/>
                </a:solidFill>
                <a:latin typeface="Times New Roman" panose="02020603050405020304" pitchFamily="18" charset="0"/>
                <a:cs typeface="Times New Roman" panose="02020603050405020304" pitchFamily="18" charset="0"/>
              </a:rPr>
              <a:t>2</a:t>
            </a:r>
            <a:r>
              <a:rPr lang="en-US" dirty="0">
                <a:solidFill>
                  <a:schemeClr val="tx2"/>
                </a:solidFill>
                <a:latin typeface="Times New Roman" panose="02020603050405020304" pitchFamily="18" charset="0"/>
                <a:cs typeface="Times New Roman" panose="02020603050405020304" pitchFamily="18" charset="0"/>
              </a:rPr>
              <a:t>,y</a:t>
            </a:r>
            <a:r>
              <a:rPr lang="en-US" baseline="-25000" dirty="0">
                <a:solidFill>
                  <a:schemeClr val="tx2"/>
                </a:solidFill>
                <a:latin typeface="Times New Roman" panose="02020603050405020304" pitchFamily="18" charset="0"/>
                <a:cs typeface="Times New Roman" panose="02020603050405020304" pitchFamily="18" charset="0"/>
              </a:rPr>
              <a:t>2</a:t>
            </a:r>
            <a:r>
              <a:rPr lang="en-US" dirty="0">
                <a:solidFill>
                  <a:schemeClr val="tx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attain close enough values.</a:t>
            </a:r>
          </a:p>
          <a:p>
            <a:pPr marL="0" indent="0">
              <a:spcBef>
                <a:spcPts val="0"/>
              </a:spcBef>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8620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rPr>
              <a:t>Gaussian Noise </a:t>
            </a:r>
            <a:r>
              <a:rPr lang="en-US" sz="4000" dirty="0"/>
              <a:t>Model</a:t>
            </a:r>
            <a:endParaRPr lang="he-IL" sz="4000" dirty="0"/>
          </a:p>
        </p:txBody>
      </p:sp>
      <p:sp>
        <p:nvSpPr>
          <p:cNvPr id="3" name="Content Placeholder 2"/>
          <p:cNvSpPr>
            <a:spLocks noGrp="1"/>
          </p:cNvSpPr>
          <p:nvPr>
            <p:ph idx="1"/>
          </p:nvPr>
        </p:nvSpPr>
        <p:spPr>
          <a:xfrm>
            <a:off x="179512" y="1600200"/>
            <a:ext cx="8856984" cy="4781128"/>
          </a:xfrm>
        </p:spPr>
        <p:txBody>
          <a:bodyPr>
            <a:noAutofit/>
          </a:bodyPr>
          <a:lstStyle/>
          <a:p>
            <a:pPr>
              <a:spcBef>
                <a:spcPts val="0"/>
              </a:spcBef>
            </a:pPr>
            <a:r>
              <a:rPr lang="en-US" sz="2800" b="1" dirty="0">
                <a:solidFill>
                  <a:schemeClr val="tx2"/>
                </a:solidFill>
                <a:cs typeface="+mj-cs"/>
              </a:rPr>
              <a:t>Gaussian noise model</a:t>
            </a:r>
            <a:r>
              <a:rPr lang="en-US" sz="2800" dirty="0">
                <a:cs typeface="+mj-cs"/>
              </a:rPr>
              <a:t>: The </a:t>
            </a:r>
            <a:r>
              <a:rPr lang="en-US" sz="2800" dirty="0">
                <a:solidFill>
                  <a:schemeClr val="tx2"/>
                </a:solidFill>
                <a:cs typeface="+mj-cs"/>
              </a:rPr>
              <a:t>noise</a:t>
            </a:r>
            <a:r>
              <a:rPr lang="en-US" sz="2800" dirty="0">
                <a:cs typeface="+mj-cs"/>
              </a:rPr>
              <a:t> at pixel x, y, </a:t>
            </a:r>
            <a:r>
              <a:rPr lang="en-US" sz="2800" dirty="0">
                <a:solidFill>
                  <a:srgbClr val="FF0000"/>
                </a:solidFill>
                <a:cs typeface="+mj-cs"/>
              </a:rPr>
              <a:t>N(x, y), </a:t>
            </a:r>
            <a:r>
              <a:rPr lang="en-US" sz="2800" dirty="0">
                <a:cs typeface="+mj-cs"/>
              </a:rPr>
              <a:t>is a random variable. </a:t>
            </a:r>
          </a:p>
          <a:p>
            <a:pPr>
              <a:spcBef>
                <a:spcPts val="0"/>
              </a:spcBef>
            </a:pPr>
            <a:endParaRPr lang="en-US" sz="2800" dirty="0">
              <a:cs typeface="+mj-cs"/>
            </a:endParaRPr>
          </a:p>
          <a:p>
            <a:pPr>
              <a:spcBef>
                <a:spcPts val="0"/>
              </a:spcBef>
            </a:pPr>
            <a:r>
              <a:rPr lang="en-US" sz="2800" dirty="0">
                <a:cs typeface="+mj-cs"/>
              </a:rPr>
              <a:t>Simplest assumption: </a:t>
            </a:r>
            <a:r>
              <a:rPr lang="en-US" sz="2800" dirty="0">
                <a:solidFill>
                  <a:srgbClr val="FF0000"/>
                </a:solidFill>
                <a:cs typeface="+mj-cs"/>
              </a:rPr>
              <a:t>N(x, y) </a:t>
            </a:r>
            <a:r>
              <a:rPr lang="en-US" sz="2800" dirty="0">
                <a:cs typeface="+mj-cs"/>
              </a:rPr>
              <a:t>is "white noise", distributed independently of the noise at other pixels.</a:t>
            </a:r>
            <a:r>
              <a:rPr lang="he-IL" sz="2800" dirty="0">
                <a:cs typeface="+mj-cs"/>
              </a:rPr>
              <a:t>.</a:t>
            </a:r>
          </a:p>
        </p:txBody>
      </p:sp>
    </p:spTree>
    <p:extLst>
      <p:ext uri="{BB962C8B-B14F-4D97-AF65-F5344CB8AC3E}">
        <p14:creationId xmlns:p14="http://schemas.microsoft.com/office/powerpoint/2010/main" val="3673506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normAutofit/>
          </a:bodyPr>
          <a:lstStyle/>
          <a:p>
            <a:pPr rtl="0"/>
            <a:r>
              <a:rPr lang="en-US" sz="4000" dirty="0"/>
              <a:t>Normal (Gaussian) distribution</a:t>
            </a:r>
            <a:endParaRPr lang="he-IL" sz="4000" dirty="0"/>
          </a:p>
        </p:txBody>
      </p:sp>
      <p:pic>
        <p:nvPicPr>
          <p:cNvPr id="11266" name="Picture 2"/>
          <p:cNvPicPr>
            <a:picLocks noChangeAspect="1" noChangeArrowheads="1"/>
          </p:cNvPicPr>
          <p:nvPr/>
        </p:nvPicPr>
        <p:blipFill>
          <a:blip r:embed="rId3" cstate="print"/>
          <a:srcRect/>
          <a:stretch>
            <a:fillRect/>
          </a:stretch>
        </p:blipFill>
        <p:spPr bwMode="auto">
          <a:xfrm>
            <a:off x="1835696" y="2615203"/>
            <a:ext cx="4610100" cy="3105150"/>
          </a:xfrm>
          <a:prstGeom prst="rect">
            <a:avLst/>
          </a:prstGeom>
          <a:noFill/>
          <a:ln w="9525">
            <a:noFill/>
            <a:miter lim="800000"/>
            <a:headEnd/>
            <a:tailEnd/>
          </a:ln>
        </p:spPr>
      </p:pic>
      <p:sp>
        <p:nvSpPr>
          <p:cNvPr id="5" name="Rectangle 4"/>
          <p:cNvSpPr/>
          <p:nvPr/>
        </p:nvSpPr>
        <p:spPr>
          <a:xfrm>
            <a:off x="900386" y="5659438"/>
            <a:ext cx="6480720" cy="369332"/>
          </a:xfrm>
          <a:prstGeom prst="rect">
            <a:avLst/>
          </a:prstGeom>
        </p:spPr>
        <p:txBody>
          <a:bodyPr wrap="square">
            <a:spAutoFit/>
          </a:bodyPr>
          <a:lstStyle/>
          <a:p>
            <a:pPr algn="ctr" rtl="0"/>
            <a:r>
              <a:rPr lang="en-US" dirty="0">
                <a:solidFill>
                  <a:prstClr val="black"/>
                </a:solidFill>
              </a:rPr>
              <a:t>Three Gaussians, with </a:t>
            </a:r>
            <a:r>
              <a:rPr lang="el-GR" dirty="0">
                <a:solidFill>
                  <a:srgbClr val="1F497D"/>
                </a:solidFill>
              </a:rPr>
              <a:t>σ </a:t>
            </a:r>
            <a:r>
              <a:rPr lang="en-US" dirty="0">
                <a:solidFill>
                  <a:srgbClr val="1F497D"/>
                </a:solidFill>
              </a:rPr>
              <a:t> = 0.5, 1, 2 </a:t>
            </a:r>
            <a:r>
              <a:rPr lang="en-US" dirty="0">
                <a:solidFill>
                  <a:prstClr val="black"/>
                </a:solidFill>
              </a:rPr>
              <a:t>(</a:t>
            </a:r>
            <a:r>
              <a:rPr lang="el-GR" dirty="0">
                <a:solidFill>
                  <a:srgbClr val="1F497D"/>
                </a:solidFill>
              </a:rPr>
              <a:t>σ </a:t>
            </a:r>
            <a:r>
              <a:rPr lang="en-US" dirty="0">
                <a:solidFill>
                  <a:srgbClr val="1F497D"/>
                </a:solidFill>
              </a:rPr>
              <a:t>= 0:5 </a:t>
            </a:r>
            <a:r>
              <a:rPr lang="en-US" dirty="0">
                <a:solidFill>
                  <a:prstClr val="black"/>
                </a:solidFill>
              </a:rPr>
              <a:t>is the narrowest).</a:t>
            </a:r>
            <a:endParaRPr lang="he-IL" dirty="0">
              <a:solidFill>
                <a:prstClr val="black"/>
              </a:solidFill>
            </a:endParaRPr>
          </a:p>
        </p:txBody>
      </p:sp>
      <p:sp>
        <p:nvSpPr>
          <p:cNvPr id="6" name="Rectangle 5"/>
          <p:cNvSpPr/>
          <p:nvPr/>
        </p:nvSpPr>
        <p:spPr>
          <a:xfrm>
            <a:off x="323527" y="1124967"/>
            <a:ext cx="4329087" cy="430887"/>
          </a:xfrm>
          <a:prstGeom prst="rect">
            <a:avLst/>
          </a:prstGeom>
        </p:spPr>
        <p:txBody>
          <a:bodyPr wrap="square">
            <a:spAutoFit/>
          </a:bodyPr>
          <a:lstStyle/>
          <a:p>
            <a:pPr marL="342900" indent="-342900" algn="l" rtl="0">
              <a:buFont typeface="Arial" panose="020B0604020202020204" pitchFamily="34" charset="0"/>
              <a:buChar char="•"/>
            </a:pPr>
            <a:r>
              <a:rPr lang="en-US" sz="2200" dirty="0">
                <a:solidFill>
                  <a:prstClr val="black"/>
                </a:solidFill>
              </a:rPr>
              <a:t>The probability density function </a:t>
            </a:r>
          </a:p>
        </p:txBody>
      </p:sp>
      <p:graphicFrame>
        <p:nvGraphicFramePr>
          <p:cNvPr id="7" name="Object 6"/>
          <p:cNvGraphicFramePr>
            <a:graphicFrameLocks noChangeAspect="1"/>
          </p:cNvGraphicFramePr>
          <p:nvPr/>
        </p:nvGraphicFramePr>
        <p:xfrm>
          <a:off x="4652615" y="908720"/>
          <a:ext cx="2079625" cy="935037"/>
        </p:xfrm>
        <a:graphic>
          <a:graphicData uri="http://schemas.openxmlformats.org/presentationml/2006/ole">
            <mc:AlternateContent xmlns:mc="http://schemas.openxmlformats.org/markup-compatibility/2006">
              <mc:Choice xmlns:v="urn:schemas-microsoft-com:vml" Requires="v">
                <p:oleObj spid="_x0000_s4126" name="Equation" r:id="rId4" imgW="1016000" imgH="457200" progId="Equation.DSMT4">
                  <p:embed/>
                </p:oleObj>
              </mc:Choice>
              <mc:Fallback>
                <p:oleObj name="Equation" r:id="rId4" imgW="10160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615" y="908720"/>
                        <a:ext cx="2079625" cy="93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611560" y="1700808"/>
            <a:ext cx="8424936" cy="769441"/>
          </a:xfrm>
          <a:prstGeom prst="rect">
            <a:avLst/>
          </a:prstGeom>
        </p:spPr>
        <p:txBody>
          <a:bodyPr wrap="square">
            <a:spAutoFit/>
          </a:bodyPr>
          <a:lstStyle/>
          <a:p>
            <a:pPr algn="l" rtl="0"/>
            <a:endParaRPr lang="en-US" sz="2200" dirty="0">
              <a:solidFill>
                <a:prstClr val="black"/>
              </a:solidFill>
            </a:endParaRPr>
          </a:p>
          <a:p>
            <a:pPr algn="l" rtl="0"/>
            <a:r>
              <a:rPr lang="en-US" sz="2200" dirty="0">
                <a:solidFill>
                  <a:srgbClr val="FF0000"/>
                </a:solidFill>
              </a:rPr>
              <a:t>Gaussian, or normal, distribution</a:t>
            </a:r>
            <a:r>
              <a:rPr lang="en-US" sz="2200" dirty="0">
                <a:solidFill>
                  <a:prstClr val="black"/>
                </a:solidFill>
              </a:rPr>
              <a:t>: mean </a:t>
            </a:r>
            <a:r>
              <a:rPr lang="en-US" sz="2200" dirty="0">
                <a:solidFill>
                  <a:srgbClr val="FF0000"/>
                </a:solidFill>
              </a:rPr>
              <a:t>0</a:t>
            </a:r>
            <a:r>
              <a:rPr lang="en-US" sz="2200" dirty="0">
                <a:solidFill>
                  <a:prstClr val="black"/>
                </a:solidFill>
              </a:rPr>
              <a:t> and standard deviation </a:t>
            </a:r>
            <a:r>
              <a:rPr lang="el-GR" sz="2000" dirty="0">
                <a:solidFill>
                  <a:srgbClr val="FF0000"/>
                </a:solidFill>
              </a:rPr>
              <a:t>σ</a:t>
            </a:r>
            <a:r>
              <a:rPr lang="en-US" sz="2200" dirty="0">
                <a:solidFill>
                  <a:prstClr val="black"/>
                </a:solidFill>
              </a:rPr>
              <a:t>. </a:t>
            </a:r>
            <a:endParaRPr lang="he-IL" sz="2200" dirty="0">
              <a:solidFill>
                <a:prstClr val="black"/>
              </a:solidFill>
            </a:endParaRPr>
          </a:p>
        </p:txBody>
      </p:sp>
    </p:spTree>
    <p:extLst>
      <p:ext uri="{BB962C8B-B14F-4D97-AF65-F5344CB8AC3E}">
        <p14:creationId xmlns:p14="http://schemas.microsoft.com/office/powerpoint/2010/main" val="4118281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regentsprep.org/regents/math/algtrig/ats2/normalcurve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552" y="2996952"/>
            <a:ext cx="5090912" cy="32509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3528" y="1196752"/>
            <a:ext cx="8640960" cy="1569660"/>
          </a:xfrm>
          <a:prstGeom prst="rect">
            <a:avLst/>
          </a:prstGeom>
        </p:spPr>
        <p:txBody>
          <a:bodyPr wrap="square">
            <a:spAutoFit/>
          </a:bodyPr>
          <a:lstStyle/>
          <a:p>
            <a:pPr algn="l" rtl="0"/>
            <a:r>
              <a:rPr lang="en-US" sz="2400" b="1" dirty="0">
                <a:solidFill>
                  <a:prstClr val="black"/>
                </a:solidFill>
              </a:rPr>
              <a:t>68%</a:t>
            </a:r>
            <a:r>
              <a:rPr lang="en-US" sz="2400" dirty="0">
                <a:solidFill>
                  <a:prstClr val="black"/>
                </a:solidFill>
              </a:rPr>
              <a:t> of the distribution lies within one standard deviation (</a:t>
            </a:r>
            <a:r>
              <a:rPr lang="en-US" sz="2400" dirty="0" err="1">
                <a:solidFill>
                  <a:prstClr val="black"/>
                </a:solidFill>
              </a:rPr>
              <a:t>std</a:t>
            </a:r>
            <a:r>
              <a:rPr lang="en-US" sz="2400" dirty="0">
                <a:solidFill>
                  <a:prstClr val="black"/>
                </a:solidFill>
              </a:rPr>
              <a:t>) of the mean. </a:t>
            </a:r>
            <a:r>
              <a:rPr lang="en-US" sz="2400" b="1" dirty="0">
                <a:solidFill>
                  <a:prstClr val="black"/>
                </a:solidFill>
              </a:rPr>
              <a:t>95%</a:t>
            </a:r>
            <a:r>
              <a:rPr lang="en-US" sz="2400" dirty="0">
                <a:solidFill>
                  <a:prstClr val="black"/>
                </a:solidFill>
              </a:rPr>
              <a:t> of the distribution lies within two standard deviations of the mean. </a:t>
            </a:r>
            <a:r>
              <a:rPr lang="en-US" sz="2400" b="1" dirty="0">
                <a:solidFill>
                  <a:prstClr val="black"/>
                </a:solidFill>
              </a:rPr>
              <a:t>99.7</a:t>
            </a:r>
            <a:r>
              <a:rPr lang="en-US" sz="2400" dirty="0">
                <a:solidFill>
                  <a:prstClr val="black"/>
                </a:solidFill>
              </a:rPr>
              <a:t>% of the distribution lies within three standard deviations of the mean. </a:t>
            </a:r>
            <a:endParaRPr lang="he-IL" sz="2400" dirty="0">
              <a:solidFill>
                <a:prstClr val="black"/>
              </a:solidFill>
            </a:endParaRPr>
          </a:p>
        </p:txBody>
      </p:sp>
      <p:sp>
        <p:nvSpPr>
          <p:cNvPr id="4" name="Rectangle 3"/>
          <p:cNvSpPr/>
          <p:nvPr/>
        </p:nvSpPr>
        <p:spPr>
          <a:xfrm>
            <a:off x="1043608" y="6300028"/>
            <a:ext cx="7632848" cy="369332"/>
          </a:xfrm>
          <a:prstGeom prst="rect">
            <a:avLst/>
          </a:prstGeom>
        </p:spPr>
        <p:txBody>
          <a:bodyPr wrap="square">
            <a:spAutoFit/>
          </a:bodyPr>
          <a:lstStyle/>
          <a:p>
            <a:pPr algn="l" rtl="0"/>
            <a:r>
              <a:rPr lang="en-US" dirty="0">
                <a:solidFill>
                  <a:prstClr val="black"/>
                </a:solidFill>
              </a:rPr>
              <a:t>http://www.regentsprep.org/regents/math/algtrig/ats2/normallesson.htm</a:t>
            </a:r>
            <a:endParaRPr lang="he-IL" dirty="0">
              <a:solidFill>
                <a:prstClr val="black"/>
              </a:solidFill>
            </a:endParaRPr>
          </a:p>
        </p:txBody>
      </p:sp>
      <p:sp>
        <p:nvSpPr>
          <p:cNvPr id="7" name="Title 1"/>
          <p:cNvSpPr txBox="1">
            <a:spLocks/>
          </p:cNvSpPr>
          <p:nvPr/>
        </p:nvSpPr>
        <p:spPr>
          <a:xfrm>
            <a:off x="457200" y="274638"/>
            <a:ext cx="8219256" cy="778098"/>
          </a:xfrm>
          <a:prstGeom prst="rect">
            <a:avLst/>
          </a:prstGeom>
        </p:spPr>
        <p:txBody>
          <a:bodyPr>
            <a:normAutofit/>
          </a:bodyPr>
          <a:lstStyle>
            <a:lvl1pPr algn="ctr" defTabSz="914400" rtl="1" eaLnBrk="1" latinLnBrk="0" hangingPunct="1">
              <a:spcBef>
                <a:spcPct val="0"/>
              </a:spcBef>
              <a:buNone/>
              <a:defRPr sz="4400" kern="1200">
                <a:solidFill>
                  <a:schemeClr val="tx1"/>
                </a:solidFill>
                <a:latin typeface="+mj-lt"/>
                <a:ea typeface="+mj-ea"/>
                <a:cs typeface="+mj-cs"/>
              </a:defRPr>
            </a:lvl1pPr>
          </a:lstStyle>
          <a:p>
            <a:r>
              <a:rPr lang="en-US" sz="4000" dirty="0">
                <a:solidFill>
                  <a:prstClr val="black"/>
                </a:solidFill>
              </a:rPr>
              <a:t>More on Normal Distributions</a:t>
            </a:r>
            <a:endParaRPr lang="he-IL" sz="4000" dirty="0">
              <a:solidFill>
                <a:prstClr val="black"/>
              </a:solidFill>
            </a:endParaRPr>
          </a:p>
        </p:txBody>
      </p:sp>
    </p:spTree>
    <p:extLst>
      <p:ext uri="{BB962C8B-B14F-4D97-AF65-F5344CB8AC3E}">
        <p14:creationId xmlns:p14="http://schemas.microsoft.com/office/powerpoint/2010/main" val="2196255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19256" cy="850106"/>
          </a:xfrm>
        </p:spPr>
        <p:txBody>
          <a:bodyPr>
            <a:normAutofit/>
          </a:bodyPr>
          <a:lstStyle/>
          <a:p>
            <a:r>
              <a:rPr lang="en-US" sz="4000" dirty="0"/>
              <a:t>Modeling Gaussian Noise</a:t>
            </a:r>
            <a:endParaRPr lang="he-IL" sz="4000" dirty="0"/>
          </a:p>
        </p:txBody>
      </p:sp>
      <p:sp>
        <p:nvSpPr>
          <p:cNvPr id="3" name="Content Placeholder 2"/>
          <p:cNvSpPr>
            <a:spLocks noGrp="1"/>
          </p:cNvSpPr>
          <p:nvPr>
            <p:ph idx="1"/>
          </p:nvPr>
        </p:nvSpPr>
        <p:spPr>
          <a:xfrm>
            <a:off x="0" y="894730"/>
            <a:ext cx="9108504" cy="5702622"/>
          </a:xfrm>
        </p:spPr>
        <p:txBody>
          <a:bodyPr>
            <a:normAutofit fontScale="92500" lnSpcReduction="10000"/>
          </a:bodyPr>
          <a:lstStyle/>
          <a:p>
            <a:pPr>
              <a:spcBef>
                <a:spcPts val="0"/>
              </a:spcBef>
            </a:pPr>
            <a:r>
              <a:rPr lang="en-US" sz="2400" dirty="0" err="1">
                <a:solidFill>
                  <a:schemeClr val="tx2"/>
                </a:solidFill>
              </a:rPr>
              <a:t>random.gauss</a:t>
            </a:r>
            <a:r>
              <a:rPr lang="en-US" sz="2400" dirty="0">
                <a:solidFill>
                  <a:schemeClr val="tx2"/>
                </a:solidFill>
              </a:rPr>
              <a:t>(mu, sigma) </a:t>
            </a:r>
            <a:r>
              <a:rPr lang="en-US" sz="2400" dirty="0"/>
              <a:t>returns a number distributed according to a Gaussian distribution: mean </a:t>
            </a:r>
            <a:r>
              <a:rPr lang="el-GR" sz="2400" dirty="0">
                <a:solidFill>
                  <a:srgbClr val="FF0000"/>
                </a:solidFill>
              </a:rPr>
              <a:t>μ</a:t>
            </a:r>
            <a:r>
              <a:rPr lang="en-US" sz="2400" dirty="0"/>
              <a:t> and </a:t>
            </a:r>
            <a:r>
              <a:rPr lang="en-US" sz="2400" dirty="0" err="1"/>
              <a:t>std</a:t>
            </a:r>
            <a:r>
              <a:rPr lang="en-US" sz="2400" dirty="0"/>
              <a:t> </a:t>
            </a:r>
            <a:r>
              <a:rPr lang="el-GR" sz="2400" dirty="0">
                <a:solidFill>
                  <a:srgbClr val="FF0000"/>
                </a:solidFill>
              </a:rPr>
              <a:t>σ</a:t>
            </a:r>
            <a:r>
              <a:rPr lang="en-US" sz="2400" dirty="0"/>
              <a:t>. </a:t>
            </a:r>
          </a:p>
          <a:p>
            <a:pPr>
              <a:spcBef>
                <a:spcPts val="0"/>
              </a:spcBef>
            </a:pPr>
            <a:endParaRPr lang="en-US" sz="2400" dirty="0"/>
          </a:p>
          <a:p>
            <a:pPr>
              <a:spcBef>
                <a:spcPts val="0"/>
              </a:spcBef>
            </a:pPr>
            <a:r>
              <a:rPr lang="en-US" sz="2400" dirty="0"/>
              <a:t>We will use </a:t>
            </a:r>
            <a:r>
              <a:rPr lang="el-GR" sz="2400" dirty="0">
                <a:solidFill>
                  <a:schemeClr val="tx2"/>
                </a:solidFill>
              </a:rPr>
              <a:t>μ</a:t>
            </a:r>
            <a:r>
              <a:rPr lang="en-US" sz="2400" dirty="0">
                <a:solidFill>
                  <a:schemeClr val="tx2"/>
                </a:solidFill>
              </a:rPr>
              <a:t> = 0</a:t>
            </a:r>
            <a:r>
              <a:rPr lang="en-US" sz="2400" dirty="0"/>
              <a:t>, and a default value </a:t>
            </a:r>
            <a:r>
              <a:rPr lang="el-GR" sz="2400" dirty="0">
                <a:solidFill>
                  <a:schemeClr val="tx2"/>
                </a:solidFill>
              </a:rPr>
              <a:t>σ</a:t>
            </a:r>
            <a:r>
              <a:rPr lang="en-US" sz="2400" dirty="0">
                <a:solidFill>
                  <a:schemeClr val="tx2"/>
                </a:solidFill>
              </a:rPr>
              <a:t>  = 10</a:t>
            </a:r>
            <a:r>
              <a:rPr lang="en-US" sz="2400" dirty="0"/>
              <a:t>. When added to pixel values, we will round the noise and make sure the outcome falls within 0 to 255.</a:t>
            </a:r>
          </a:p>
          <a:p>
            <a:pPr>
              <a:spcBef>
                <a:spcPts val="0"/>
              </a:spcBef>
              <a:buNone/>
            </a:pPr>
            <a:endParaRPr lang="en-US" sz="2400" dirty="0"/>
          </a:p>
          <a:p>
            <a:pPr>
              <a:spcBef>
                <a:spcPts val="0"/>
              </a:spcBef>
              <a:buNone/>
            </a:pPr>
            <a:endParaRPr lang="en-US" sz="2400" dirty="0"/>
          </a:p>
          <a:p>
            <a:pPr>
              <a:spcBef>
                <a:spcPts val="0"/>
              </a:spcBef>
              <a:buNone/>
            </a:pPr>
            <a:r>
              <a:rPr lang="en-US" sz="2000" dirty="0">
                <a:latin typeface="Courier New" panose="02070309020205020404" pitchFamily="49" charset="0"/>
                <a:cs typeface="Courier New" panose="02070309020205020404" pitchFamily="49" charset="0"/>
              </a:rPr>
              <a:t>&gt;&gt;&gt; </a:t>
            </a:r>
            <a:r>
              <a:rPr lang="en-US" sz="2000" dirty="0">
                <a:solidFill>
                  <a:schemeClr val="accent6"/>
                </a:solidFill>
                <a:latin typeface="Courier New" panose="02070309020205020404" pitchFamily="49" charset="0"/>
                <a:cs typeface="Courier New" panose="02070309020205020404" pitchFamily="49" charset="0"/>
              </a:rPr>
              <a:t>import</a:t>
            </a:r>
            <a:r>
              <a:rPr lang="en-US" sz="2000" dirty="0">
                <a:latin typeface="Courier New" panose="02070309020205020404" pitchFamily="49" charset="0"/>
                <a:cs typeface="Courier New" panose="02070309020205020404" pitchFamily="49" charset="0"/>
              </a:rPr>
              <a:t> random</a:t>
            </a:r>
          </a:p>
          <a:p>
            <a:pPr>
              <a:spcBef>
                <a:spcPts val="0"/>
              </a:spcBef>
              <a:buNone/>
            </a:pPr>
            <a:r>
              <a:rPr lang="en-US" sz="2000" dirty="0">
                <a:latin typeface="Courier New" panose="02070309020205020404" pitchFamily="49" charset="0"/>
                <a:cs typeface="Courier New" panose="02070309020205020404" pitchFamily="49" charset="0"/>
              </a:rPr>
              <a:t>&gt;&gt;&gt; </a:t>
            </a:r>
            <a:r>
              <a:rPr lang="en-US" sz="2000" dirty="0" err="1">
                <a:latin typeface="Courier New" panose="02070309020205020404" pitchFamily="49" charset="0"/>
                <a:cs typeface="Courier New" panose="02070309020205020404" pitchFamily="49" charset="0"/>
              </a:rPr>
              <a:t>random.gauss</a:t>
            </a:r>
            <a:r>
              <a:rPr lang="en-US" sz="2000" dirty="0">
                <a:latin typeface="Courier New" panose="02070309020205020404" pitchFamily="49" charset="0"/>
                <a:cs typeface="Courier New" panose="02070309020205020404" pitchFamily="49" charset="0"/>
              </a:rPr>
              <a:t>(0,10)</a:t>
            </a:r>
          </a:p>
          <a:p>
            <a:pPr>
              <a:spcBef>
                <a:spcPts val="0"/>
              </a:spcBef>
              <a:buNone/>
            </a:pPr>
            <a:r>
              <a:rPr lang="en-US" sz="2000" dirty="0">
                <a:latin typeface="Courier New" panose="02070309020205020404" pitchFamily="49" charset="0"/>
                <a:cs typeface="Courier New" panose="02070309020205020404" pitchFamily="49" charset="0"/>
              </a:rPr>
              <a:t>0.36121514047571907</a:t>
            </a:r>
          </a:p>
          <a:p>
            <a:pPr>
              <a:spcBef>
                <a:spcPts val="0"/>
              </a:spcBef>
              <a:buNone/>
            </a:pPr>
            <a:r>
              <a:rPr lang="en-US" sz="2000" dirty="0">
                <a:latin typeface="Courier New" panose="02070309020205020404" pitchFamily="49" charset="0"/>
                <a:cs typeface="Courier New" panose="02070309020205020404" pitchFamily="49" charset="0"/>
              </a:rPr>
              <a:t>&gt;&gt;&gt; </a:t>
            </a:r>
            <a:r>
              <a:rPr lang="en-US" sz="2000" dirty="0" err="1">
                <a:latin typeface="Courier New" panose="02070309020205020404" pitchFamily="49" charset="0"/>
                <a:cs typeface="Courier New" panose="02070309020205020404" pitchFamily="49" charset="0"/>
              </a:rPr>
              <a:t>random.gauss</a:t>
            </a:r>
            <a:r>
              <a:rPr lang="en-US" sz="2000" dirty="0">
                <a:latin typeface="Courier New" panose="02070309020205020404" pitchFamily="49" charset="0"/>
                <a:cs typeface="Courier New" panose="02070309020205020404" pitchFamily="49" charset="0"/>
              </a:rPr>
              <a:t>(0,10)</a:t>
            </a:r>
          </a:p>
          <a:p>
            <a:pPr>
              <a:spcBef>
                <a:spcPts val="0"/>
              </a:spcBef>
              <a:buNone/>
            </a:pPr>
            <a:r>
              <a:rPr lang="en-US" sz="2000" dirty="0">
                <a:latin typeface="Courier New" panose="02070309020205020404" pitchFamily="49" charset="0"/>
                <a:cs typeface="Courier New" panose="02070309020205020404" pitchFamily="49" charset="0"/>
              </a:rPr>
              <a:t>21.643048694527852</a:t>
            </a:r>
          </a:p>
          <a:p>
            <a:pPr>
              <a:spcBef>
                <a:spcPts val="0"/>
              </a:spcBef>
              <a:buNone/>
            </a:pPr>
            <a:r>
              <a:rPr lang="en-US" sz="2000" dirty="0">
                <a:latin typeface="Courier New" panose="02070309020205020404" pitchFamily="49" charset="0"/>
                <a:cs typeface="Courier New" panose="02070309020205020404" pitchFamily="49" charset="0"/>
              </a:rPr>
              <a:t>&gt;&gt;&gt; </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 = [round(</a:t>
            </a:r>
            <a:r>
              <a:rPr lang="en-US" sz="2000" dirty="0" err="1">
                <a:latin typeface="Courier New" panose="02070309020205020404" pitchFamily="49" charset="0"/>
                <a:cs typeface="Courier New" panose="02070309020205020404" pitchFamily="49" charset="0"/>
              </a:rPr>
              <a:t>random.gauss</a:t>
            </a:r>
            <a:r>
              <a:rPr lang="en-US" sz="2000" dirty="0">
                <a:latin typeface="Courier New" panose="02070309020205020404" pitchFamily="49" charset="0"/>
                <a:cs typeface="Courier New" panose="02070309020205020404" pitchFamily="49" charset="0"/>
              </a:rPr>
              <a:t>(0,10)) </a:t>
            </a:r>
            <a:r>
              <a:rPr lang="en-US" sz="2000" dirty="0">
                <a:solidFill>
                  <a:schemeClr val="accent6"/>
                </a:solidFill>
                <a:latin typeface="Courier New" panose="02070309020205020404" pitchFamily="49" charset="0"/>
                <a:cs typeface="Courier New" panose="02070309020205020404" pitchFamily="49" charset="0"/>
              </a:rPr>
              <a:t>for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a:t>
            </a:r>
            <a:r>
              <a:rPr lang="en-US" sz="2000" dirty="0">
                <a:solidFill>
                  <a:schemeClr val="accent6"/>
                </a:solidFill>
                <a:latin typeface="Courier New" panose="02070309020205020404" pitchFamily="49" charset="0"/>
                <a:cs typeface="Courier New" panose="02070309020205020404" pitchFamily="49" charset="0"/>
              </a:rPr>
              <a:t>in</a:t>
            </a:r>
            <a:r>
              <a:rPr lang="en-US" sz="2000" dirty="0">
                <a:latin typeface="Courier New" panose="02070309020205020404" pitchFamily="49" charset="0"/>
                <a:cs typeface="Courier New" panose="02070309020205020404" pitchFamily="49" charset="0"/>
              </a:rPr>
              <a:t> range(20)]</a:t>
            </a:r>
          </a:p>
          <a:p>
            <a:pPr>
              <a:spcBef>
                <a:spcPts val="0"/>
              </a:spcBef>
              <a:buNone/>
            </a:pPr>
            <a:r>
              <a:rPr lang="en-US" sz="2000" dirty="0">
                <a:latin typeface="Courier New" panose="02070309020205020404" pitchFamily="49" charset="0"/>
                <a:cs typeface="Courier New" panose="02070309020205020404" pitchFamily="49" charset="0"/>
              </a:rPr>
              <a:t>&gt;&gt;&gt;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a:p>
            <a:pPr>
              <a:spcBef>
                <a:spcPts val="0"/>
              </a:spcBef>
              <a:buNone/>
            </a:pPr>
            <a:r>
              <a:rPr lang="en-US" sz="2000" dirty="0">
                <a:latin typeface="Courier New" panose="02070309020205020404" pitchFamily="49" charset="0"/>
                <a:cs typeface="Courier New" panose="02070309020205020404" pitchFamily="49" charset="0"/>
              </a:rPr>
              <a:t>[-8, 22, 12, 4, -1, 2, 11, 6, -16, -1, 4, -9, -3, 1, -5, -3, 5, 18, 19, 1]</a:t>
            </a:r>
          </a:p>
          <a:p>
            <a:pPr>
              <a:spcBef>
                <a:spcPts val="0"/>
              </a:spcBef>
              <a:buNone/>
            </a:pPr>
            <a:r>
              <a:rPr lang="en-US" sz="2000" dirty="0">
                <a:latin typeface="Courier New" panose="02070309020205020404" pitchFamily="49" charset="0"/>
                <a:cs typeface="Courier New" panose="02070309020205020404" pitchFamily="49" charset="0"/>
              </a:rPr>
              <a:t>&gt;&gt;&gt; sorted(</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p>
          <a:p>
            <a:pPr>
              <a:spcBef>
                <a:spcPts val="0"/>
              </a:spcBef>
              <a:buNone/>
            </a:pPr>
            <a:r>
              <a:rPr lang="en-US" sz="2000" dirty="0">
                <a:latin typeface="Courier New" panose="02070309020205020404" pitchFamily="49" charset="0"/>
                <a:cs typeface="Courier New" panose="02070309020205020404" pitchFamily="49" charset="0"/>
              </a:rPr>
              <a:t>[-16, -9, -8, -5, -3, -3, -1, -1, 1, 1, 2, 4, 4, 5, 6, 11, 12, 18, 19, 22]</a:t>
            </a:r>
          </a:p>
          <a:p>
            <a:pPr marL="0" indent="0">
              <a:spcBef>
                <a:spcPts val="0"/>
              </a:spcBef>
              <a:buNone/>
            </a:pPr>
            <a:endParaRPr lang="en-US" sz="1400" dirty="0">
              <a:latin typeface="Courier New" panose="02070309020205020404" pitchFamily="49" charset="0"/>
              <a:cs typeface="Courier New" panose="02070309020205020404" pitchFamily="49" charset="0"/>
            </a:endParaRPr>
          </a:p>
        </p:txBody>
      </p:sp>
      <p:sp>
        <p:nvSpPr>
          <p:cNvPr id="5" name="Oval Callout 4"/>
          <p:cNvSpPr/>
          <p:nvPr/>
        </p:nvSpPr>
        <p:spPr>
          <a:xfrm>
            <a:off x="6228184" y="2996952"/>
            <a:ext cx="2880320" cy="2016224"/>
          </a:xfrm>
          <a:prstGeom prst="wedgeEllipseCallout">
            <a:avLst>
              <a:gd name="adj1" fmla="val -31547"/>
              <a:gd name="adj2" fmla="val 63067"/>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prstClr val="white"/>
              </a:solidFill>
            </a:endParaRPr>
          </a:p>
        </p:txBody>
      </p:sp>
      <p:sp>
        <p:nvSpPr>
          <p:cNvPr id="6" name="TextBox 5"/>
          <p:cNvSpPr txBox="1"/>
          <p:nvPr/>
        </p:nvSpPr>
        <p:spPr>
          <a:xfrm>
            <a:off x="6588224" y="3164775"/>
            <a:ext cx="2160240" cy="1200329"/>
          </a:xfrm>
          <a:prstGeom prst="rect">
            <a:avLst/>
          </a:prstGeom>
          <a:noFill/>
        </p:spPr>
        <p:txBody>
          <a:bodyPr wrap="square" rtlCol="1">
            <a:spAutoFit/>
          </a:bodyPr>
          <a:lstStyle/>
          <a:p>
            <a:pPr algn="l" rtl="0"/>
            <a:r>
              <a:rPr lang="en-US" dirty="0">
                <a:solidFill>
                  <a:prstClr val="black"/>
                </a:solidFill>
              </a:rPr>
              <a:t>14 out of 20 values between -10 and 10.  19 out of 20 between -20 and 20</a:t>
            </a:r>
            <a:endParaRPr lang="he-IL" dirty="0">
              <a:solidFill>
                <a:prstClr val="black"/>
              </a:solidFill>
            </a:endParaRPr>
          </a:p>
        </p:txBody>
      </p:sp>
    </p:spTree>
    <p:extLst>
      <p:ext uri="{BB962C8B-B14F-4D97-AF65-F5344CB8AC3E}">
        <p14:creationId xmlns:p14="http://schemas.microsoft.com/office/powerpoint/2010/main" val="413805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US" dirty="0"/>
              <a:t>Add Gauss noise to image</a:t>
            </a:r>
            <a:endParaRPr lang="he-IL" dirty="0"/>
          </a:p>
        </p:txBody>
      </p:sp>
      <p:sp>
        <p:nvSpPr>
          <p:cNvPr id="5" name="Content Placeholder 2"/>
          <p:cNvSpPr txBox="1">
            <a:spLocks/>
          </p:cNvSpPr>
          <p:nvPr/>
        </p:nvSpPr>
        <p:spPr>
          <a:xfrm>
            <a:off x="323528" y="1268760"/>
            <a:ext cx="8363272" cy="5328592"/>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t>To observe how Gaussian noise looks like, the following function adds such noise to a given image:</a:t>
            </a:r>
          </a:p>
        </p:txBody>
      </p:sp>
      <p:pic>
        <p:nvPicPr>
          <p:cNvPr id="6" name="תמונה 5"/>
          <p:cNvPicPr>
            <a:picLocks noChangeAspect="1"/>
          </p:cNvPicPr>
          <p:nvPr/>
        </p:nvPicPr>
        <p:blipFill>
          <a:blip r:embed="rId2"/>
          <a:stretch>
            <a:fillRect/>
          </a:stretch>
        </p:blipFill>
        <p:spPr>
          <a:xfrm>
            <a:off x="1023937" y="2221836"/>
            <a:ext cx="6068343" cy="4317076"/>
          </a:xfrm>
          <a:prstGeom prst="rect">
            <a:avLst/>
          </a:prstGeom>
        </p:spPr>
      </p:pic>
    </p:spTree>
    <p:extLst>
      <p:ext uri="{BB962C8B-B14F-4D97-AF65-F5344CB8AC3E}">
        <p14:creationId xmlns:p14="http://schemas.microsoft.com/office/powerpoint/2010/main" val="775780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08" y="102931"/>
            <a:ext cx="8219256" cy="922114"/>
          </a:xfrm>
        </p:spPr>
        <p:txBody>
          <a:bodyPr>
            <a:normAutofit/>
          </a:bodyPr>
          <a:lstStyle/>
          <a:p>
            <a:r>
              <a:rPr lang="en-US" dirty="0">
                <a:latin typeface="Times New Roman" pitchFamily="18" charset="0"/>
                <a:cs typeface="Times New Roman" pitchFamily="18" charset="0"/>
              </a:rPr>
              <a:t>Last time</a:t>
            </a:r>
            <a:endParaRPr lang="he-IL" dirty="0">
              <a:latin typeface="Times New Roman" pitchFamily="18" charset="0"/>
              <a:cs typeface="Times New Roman" pitchFamily="18" charset="0"/>
            </a:endParaRPr>
          </a:p>
        </p:txBody>
      </p:sp>
      <p:sp>
        <p:nvSpPr>
          <p:cNvPr id="5" name="Content Placeholder 4"/>
          <p:cNvSpPr>
            <a:spLocks noGrp="1"/>
          </p:cNvSpPr>
          <p:nvPr>
            <p:ph idx="1"/>
          </p:nvPr>
        </p:nvSpPr>
        <p:spPr>
          <a:xfrm>
            <a:off x="457200" y="1600200"/>
            <a:ext cx="7924800" cy="2438399"/>
          </a:xfrm>
        </p:spPr>
        <p:txBody>
          <a:bodyPr/>
          <a:lstStyle/>
          <a:p>
            <a:pPr marL="8001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Higher order functions</a:t>
            </a:r>
          </a:p>
          <a:p>
            <a:pPr marL="8001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representation (just started)</a:t>
            </a:r>
          </a:p>
        </p:txBody>
      </p:sp>
    </p:spTree>
    <p:extLst>
      <p:ext uri="{BB962C8B-B14F-4D97-AF65-F5344CB8AC3E}">
        <p14:creationId xmlns:p14="http://schemas.microsoft.com/office/powerpoint/2010/main" val="4177730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Autofit/>
          </a:bodyPr>
          <a:lstStyle/>
          <a:p>
            <a:r>
              <a:rPr lang="en-US" sz="3200" dirty="0"/>
              <a:t>Adding Gaussian Noise to an Image: Examples</a:t>
            </a:r>
            <a:endParaRPr lang="he-IL" sz="3200" dirty="0"/>
          </a:p>
        </p:txBody>
      </p:sp>
      <p:sp>
        <p:nvSpPr>
          <p:cNvPr id="5" name="Rectangle 4"/>
          <p:cNvSpPr/>
          <p:nvPr/>
        </p:nvSpPr>
        <p:spPr>
          <a:xfrm>
            <a:off x="467544" y="980728"/>
            <a:ext cx="7416824" cy="400110"/>
          </a:xfrm>
          <a:prstGeom prst="rect">
            <a:avLst/>
          </a:prstGeom>
        </p:spPr>
        <p:txBody>
          <a:bodyPr wrap="square">
            <a:spAutoFit/>
          </a:bodyPr>
          <a:lstStyle/>
          <a:p>
            <a:pPr algn="l" rtl="0"/>
            <a:r>
              <a:rPr lang="en-US" sz="2000" dirty="0">
                <a:solidFill>
                  <a:prstClr val="black"/>
                </a:solidFill>
              </a:rPr>
              <a:t>We add Gaussian noise at different levels, and show pairs of results.</a:t>
            </a:r>
          </a:p>
        </p:txBody>
      </p:sp>
      <p:pic>
        <p:nvPicPr>
          <p:cNvPr id="4" name="תמונה 3"/>
          <p:cNvPicPr>
            <a:picLocks noChangeAspect="1"/>
          </p:cNvPicPr>
          <p:nvPr/>
        </p:nvPicPr>
        <p:blipFill>
          <a:blip r:embed="rId2"/>
          <a:stretch>
            <a:fillRect/>
          </a:stretch>
        </p:blipFill>
        <p:spPr>
          <a:xfrm>
            <a:off x="467544" y="1553579"/>
            <a:ext cx="6029325" cy="1562100"/>
          </a:xfrm>
          <a:prstGeom prst="rect">
            <a:avLst/>
          </a:prstGeom>
        </p:spPr>
      </p:pic>
      <p:pic>
        <p:nvPicPr>
          <p:cNvPr id="6" name="Picture 5"/>
          <p:cNvPicPr>
            <a:picLocks noChangeAspect="1"/>
          </p:cNvPicPr>
          <p:nvPr/>
        </p:nvPicPr>
        <p:blipFill rotWithShape="1">
          <a:blip r:embed="rId3"/>
          <a:srcRect l="7998" t="7486" r="1199" b="17105"/>
          <a:stretch/>
        </p:blipFill>
        <p:spPr>
          <a:xfrm>
            <a:off x="323528" y="3573016"/>
            <a:ext cx="8136904" cy="2736304"/>
          </a:xfrm>
          <a:prstGeom prst="rect">
            <a:avLst/>
          </a:prstGeom>
        </p:spPr>
      </p:pic>
    </p:spTree>
    <p:extLst>
      <p:ext uri="{BB962C8B-B14F-4D97-AF65-F5344CB8AC3E}">
        <p14:creationId xmlns:p14="http://schemas.microsoft.com/office/powerpoint/2010/main" val="2560076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solidFill>
                  <a:srgbClr val="FF0000"/>
                </a:solidFill>
              </a:rPr>
              <a:t>Denoising</a:t>
            </a:r>
            <a:r>
              <a:rPr lang="en-US" sz="4000" dirty="0">
                <a:solidFill>
                  <a:srgbClr val="FF0000"/>
                </a:solidFill>
              </a:rPr>
              <a:t> </a:t>
            </a:r>
            <a:r>
              <a:rPr lang="en-US" sz="4000" dirty="0"/>
              <a:t>Algorithms</a:t>
            </a:r>
            <a:endParaRPr lang="he-IL" sz="4000" dirty="0"/>
          </a:p>
        </p:txBody>
      </p:sp>
      <p:sp>
        <p:nvSpPr>
          <p:cNvPr id="3" name="Content Placeholder 2"/>
          <p:cNvSpPr>
            <a:spLocks noGrp="1"/>
          </p:cNvSpPr>
          <p:nvPr>
            <p:ph idx="1"/>
          </p:nvPr>
        </p:nvSpPr>
        <p:spPr/>
        <p:txBody>
          <a:bodyPr>
            <a:normAutofit/>
          </a:bodyPr>
          <a:lstStyle/>
          <a:p>
            <a:pPr marL="0" indent="0">
              <a:spcBef>
                <a:spcPts val="0"/>
              </a:spcBef>
              <a:buNone/>
            </a:pPr>
            <a:r>
              <a:rPr lang="en-US" sz="2800" dirty="0"/>
              <a:t>We will discuss three approaches to </a:t>
            </a:r>
            <a:r>
              <a:rPr lang="en-US" sz="2800" dirty="0" err="1"/>
              <a:t>denoising</a:t>
            </a:r>
            <a:r>
              <a:rPr lang="en-US" sz="2800" dirty="0"/>
              <a:t>, and implement two of them:</a:t>
            </a:r>
          </a:p>
          <a:p>
            <a:pPr marL="0" indent="0">
              <a:spcBef>
                <a:spcPts val="0"/>
              </a:spcBef>
              <a:buNone/>
            </a:pPr>
            <a:endParaRPr lang="en-US" sz="2800" dirty="0"/>
          </a:p>
          <a:p>
            <a:pPr marL="0" indent="0">
              <a:spcBef>
                <a:spcPts val="0"/>
              </a:spcBef>
            </a:pPr>
            <a:r>
              <a:rPr lang="en-US" sz="2800" dirty="0"/>
              <a:t> </a:t>
            </a:r>
            <a:r>
              <a:rPr lang="en-US" sz="2800" dirty="0" err="1"/>
              <a:t>Denoising</a:t>
            </a:r>
            <a:r>
              <a:rPr lang="en-US" sz="2800" dirty="0"/>
              <a:t> by </a:t>
            </a:r>
            <a:r>
              <a:rPr lang="en-US" sz="2800" dirty="0">
                <a:solidFill>
                  <a:schemeClr val="tx2"/>
                </a:solidFill>
              </a:rPr>
              <a:t>Local</a:t>
            </a:r>
            <a:r>
              <a:rPr lang="en-US" sz="2800" dirty="0"/>
              <a:t> means.</a:t>
            </a:r>
          </a:p>
          <a:p>
            <a:pPr marL="0" indent="0">
              <a:spcBef>
                <a:spcPts val="0"/>
              </a:spcBef>
            </a:pPr>
            <a:r>
              <a:rPr lang="en-US" sz="2800" dirty="0"/>
              <a:t> </a:t>
            </a:r>
            <a:r>
              <a:rPr lang="en-US" sz="2800" dirty="0" err="1"/>
              <a:t>Denoising</a:t>
            </a:r>
            <a:r>
              <a:rPr lang="en-US" sz="2800" dirty="0"/>
              <a:t> by </a:t>
            </a:r>
            <a:r>
              <a:rPr lang="en-US" sz="2800" dirty="0">
                <a:solidFill>
                  <a:schemeClr val="tx2"/>
                </a:solidFill>
              </a:rPr>
              <a:t>Local</a:t>
            </a:r>
            <a:r>
              <a:rPr lang="en-US" sz="2800" dirty="0"/>
              <a:t> Medians.</a:t>
            </a:r>
          </a:p>
          <a:p>
            <a:pPr marL="0" indent="0">
              <a:spcBef>
                <a:spcPts val="0"/>
              </a:spcBef>
            </a:pPr>
            <a:r>
              <a:rPr lang="en-US" sz="2800" dirty="0"/>
              <a:t> </a:t>
            </a:r>
            <a:r>
              <a:rPr lang="en-US" sz="2800" dirty="0" err="1"/>
              <a:t>Denoising</a:t>
            </a:r>
            <a:r>
              <a:rPr lang="en-US" sz="2800" dirty="0"/>
              <a:t> by </a:t>
            </a:r>
            <a:r>
              <a:rPr lang="en-US" sz="2800" dirty="0">
                <a:solidFill>
                  <a:srgbClr val="FF0000"/>
                </a:solidFill>
              </a:rPr>
              <a:t>Non local </a:t>
            </a:r>
            <a:r>
              <a:rPr lang="en-US" sz="2800" dirty="0"/>
              <a:t>means.</a:t>
            </a:r>
          </a:p>
          <a:p>
            <a:pPr marL="0" indent="0">
              <a:spcBef>
                <a:spcPts val="0"/>
              </a:spcBef>
              <a:buNone/>
            </a:pPr>
            <a:endParaRPr lang="en-US" sz="2800" dirty="0"/>
          </a:p>
          <a:p>
            <a:pPr marL="0" indent="0">
              <a:spcBef>
                <a:spcPts val="0"/>
              </a:spcBef>
              <a:buNone/>
            </a:pPr>
            <a:r>
              <a:rPr lang="en-US" sz="2800" dirty="0"/>
              <a:t>Of course, these three approaches are only the </a:t>
            </a:r>
            <a:r>
              <a:rPr lang="en-US" sz="2800" dirty="0">
                <a:solidFill>
                  <a:schemeClr val="tx2"/>
                </a:solidFill>
              </a:rPr>
              <a:t>tip of the iceberg.</a:t>
            </a:r>
            <a:endParaRPr lang="he-IL" sz="2800" dirty="0">
              <a:solidFill>
                <a:schemeClr val="tx2"/>
              </a:solidFill>
            </a:endParaRPr>
          </a:p>
        </p:txBody>
      </p:sp>
    </p:spTree>
    <p:extLst>
      <p:ext uri="{BB962C8B-B14F-4D97-AF65-F5344CB8AC3E}">
        <p14:creationId xmlns:p14="http://schemas.microsoft.com/office/powerpoint/2010/main" val="1467507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4000" dirty="0"/>
              <a:t>Local </a:t>
            </a:r>
            <a:r>
              <a:rPr lang="en-US" sz="4000" dirty="0" err="1"/>
              <a:t>denoising</a:t>
            </a:r>
            <a:endParaRPr lang="he-IL" sz="4000" dirty="0"/>
          </a:p>
        </p:txBody>
      </p:sp>
      <p:sp>
        <p:nvSpPr>
          <p:cNvPr id="3" name="Content Placeholder 2"/>
          <p:cNvSpPr>
            <a:spLocks noGrp="1"/>
          </p:cNvSpPr>
          <p:nvPr>
            <p:ph idx="1"/>
          </p:nvPr>
        </p:nvSpPr>
        <p:spPr>
          <a:xfrm>
            <a:off x="323528" y="1052736"/>
            <a:ext cx="8496944" cy="5668739"/>
          </a:xfrm>
        </p:spPr>
        <p:txBody>
          <a:bodyPr>
            <a:normAutofit/>
          </a:bodyPr>
          <a:lstStyle/>
          <a:p>
            <a:pPr>
              <a:spcBef>
                <a:spcPts val="0"/>
              </a:spcBef>
            </a:pPr>
            <a:r>
              <a:rPr lang="en-US" sz="2400" dirty="0">
                <a:solidFill>
                  <a:schemeClr val="tx2"/>
                </a:solidFill>
              </a:rPr>
              <a:t>Neighborhood</a:t>
            </a:r>
            <a:r>
              <a:rPr lang="en-US" sz="2400" dirty="0"/>
              <a:t> of the pixel </a:t>
            </a:r>
            <a:r>
              <a:rPr lang="en-US" sz="2400" dirty="0">
                <a:solidFill>
                  <a:schemeClr val="tx2"/>
                </a:solidFill>
              </a:rPr>
              <a:t>x, y </a:t>
            </a:r>
            <a:r>
              <a:rPr lang="en-US" sz="2400" dirty="0"/>
              <a:t>is defined as the set of all pixels whose coordinates are </a:t>
            </a:r>
            <a:r>
              <a:rPr lang="en-US" sz="2400" dirty="0">
                <a:solidFill>
                  <a:schemeClr val="tx2"/>
                </a:solidFill>
              </a:rPr>
              <a:t>close</a:t>
            </a:r>
            <a:r>
              <a:rPr lang="en-US" sz="2400" dirty="0"/>
              <a:t> to </a:t>
            </a:r>
            <a:r>
              <a:rPr lang="en-US" sz="2400" dirty="0">
                <a:solidFill>
                  <a:schemeClr val="tx2"/>
                </a:solidFill>
              </a:rPr>
              <a:t>x, y</a:t>
            </a:r>
            <a:r>
              <a:rPr lang="en-US" sz="2400" dirty="0"/>
              <a:t>.</a:t>
            </a:r>
          </a:p>
          <a:p>
            <a:pPr>
              <a:spcBef>
                <a:spcPts val="0"/>
              </a:spcBef>
            </a:pPr>
            <a:endParaRPr lang="en-US" sz="2400" dirty="0"/>
          </a:p>
          <a:p>
            <a:pPr>
              <a:spcBef>
                <a:spcPts val="0"/>
              </a:spcBef>
            </a:pPr>
            <a:r>
              <a:rPr lang="en-US" sz="2400" dirty="0"/>
              <a:t>A neighborhood commonly considered is the </a:t>
            </a:r>
            <a:r>
              <a:rPr lang="en-US" sz="2400" dirty="0">
                <a:solidFill>
                  <a:srgbClr val="FF0000"/>
                </a:solidFill>
              </a:rPr>
              <a:t>(2k+1)-</a:t>
            </a:r>
            <a:r>
              <a:rPr lang="en-US" sz="2400" dirty="0"/>
              <a:t>by-</a:t>
            </a:r>
            <a:r>
              <a:rPr lang="en-US" sz="2400" dirty="0">
                <a:solidFill>
                  <a:srgbClr val="FF0000"/>
                </a:solidFill>
              </a:rPr>
              <a:t>(2k+1) </a:t>
            </a:r>
            <a:r>
              <a:rPr lang="en-US" sz="2400" dirty="0"/>
              <a:t>square matrix of coordinates centered at </a:t>
            </a:r>
            <a:r>
              <a:rPr lang="en-US" sz="2400" dirty="0">
                <a:solidFill>
                  <a:schemeClr val="tx2"/>
                </a:solidFill>
              </a:rPr>
              <a:t>x, y</a:t>
            </a:r>
            <a:r>
              <a:rPr lang="en-US" sz="2400" dirty="0"/>
              <a:t>, where k is a small integer - typically 1 or 2.</a:t>
            </a:r>
          </a:p>
          <a:p>
            <a:pPr>
              <a:spcBef>
                <a:spcPts val="0"/>
              </a:spcBef>
            </a:pPr>
            <a:endParaRPr lang="en-US" sz="2400" dirty="0"/>
          </a:p>
          <a:p>
            <a:pPr>
              <a:spcBef>
                <a:spcPts val="0"/>
              </a:spcBef>
            </a:pPr>
            <a:endParaRPr lang="en-US" sz="2400" dirty="0"/>
          </a:p>
          <a:p>
            <a:pPr>
              <a:spcBef>
                <a:spcPts val="0"/>
              </a:spcBef>
            </a:pPr>
            <a:endParaRPr lang="en-US" sz="2400" dirty="0"/>
          </a:p>
          <a:p>
            <a:pPr>
              <a:spcBef>
                <a:spcPts val="0"/>
              </a:spcBef>
            </a:pPr>
            <a:endParaRPr lang="en-US" sz="2400" dirty="0"/>
          </a:p>
          <a:p>
            <a:pPr>
              <a:spcBef>
                <a:spcPts val="0"/>
              </a:spcBef>
            </a:pPr>
            <a:endParaRPr lang="en-US" sz="2400" dirty="0"/>
          </a:p>
          <a:p>
            <a:pPr>
              <a:spcBef>
                <a:spcPts val="0"/>
              </a:spcBef>
            </a:pPr>
            <a:endParaRPr lang="en-US" sz="2400" dirty="0"/>
          </a:p>
          <a:p>
            <a:pPr>
              <a:spcBef>
                <a:spcPts val="0"/>
              </a:spcBef>
            </a:pPr>
            <a:endParaRPr lang="en-US" sz="2400" dirty="0"/>
          </a:p>
          <a:p>
            <a:pPr>
              <a:spcBef>
                <a:spcPts val="0"/>
              </a:spcBef>
            </a:pPr>
            <a:r>
              <a:rPr lang="en-US" sz="2400" dirty="0"/>
              <a:t>Local </a:t>
            </a:r>
            <a:r>
              <a:rPr lang="en-US" sz="2400" dirty="0" err="1"/>
              <a:t>denoising</a:t>
            </a:r>
            <a:r>
              <a:rPr lang="en-US" sz="2400" dirty="0"/>
              <a:t> changes the center pixel according to some </a:t>
            </a:r>
            <a:r>
              <a:rPr lang="en-US" sz="2400" dirty="0">
                <a:solidFill>
                  <a:srgbClr val="FF0000"/>
                </a:solidFill>
              </a:rPr>
              <a:t>function of its neighborhood</a:t>
            </a:r>
            <a:r>
              <a:rPr lang="en-US" sz="2400" dirty="0"/>
              <a:t>. </a:t>
            </a:r>
          </a:p>
        </p:txBody>
      </p:sp>
      <p:graphicFrame>
        <p:nvGraphicFramePr>
          <p:cNvPr id="5" name="Object 4"/>
          <p:cNvGraphicFramePr>
            <a:graphicFrameLocks noChangeAspect="1"/>
          </p:cNvGraphicFramePr>
          <p:nvPr/>
        </p:nvGraphicFramePr>
        <p:xfrm>
          <a:off x="1907704" y="3717032"/>
          <a:ext cx="6491006" cy="1652256"/>
        </p:xfrm>
        <a:graphic>
          <a:graphicData uri="http://schemas.openxmlformats.org/presentationml/2006/ole">
            <mc:AlternateContent xmlns:mc="http://schemas.openxmlformats.org/markup-compatibility/2006">
              <mc:Choice xmlns:v="urn:schemas-microsoft-com:vml" Requires="v">
                <p:oleObj spid="_x0000_s5149" name="Equation" r:id="rId3" imgW="2794000" imgH="711200" progId="Equation.DSMT4">
                  <p:embed/>
                </p:oleObj>
              </mc:Choice>
              <mc:Fallback>
                <p:oleObj name="Equation" r:id="rId3" imgW="2794000" imgH="71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717032"/>
                        <a:ext cx="6491006" cy="1652256"/>
                      </a:xfrm>
                      <a:prstGeom prst="rect">
                        <a:avLst/>
                      </a:prstGeom>
                      <a:noFill/>
                    </p:spPr>
                  </p:pic>
                </p:oleObj>
              </mc:Fallback>
            </mc:AlternateContent>
          </a:graphicData>
        </a:graphic>
      </p:graphicFrame>
    </p:spTree>
    <p:extLst>
      <p:ext uri="{BB962C8B-B14F-4D97-AF65-F5344CB8AC3E}">
        <p14:creationId xmlns:p14="http://schemas.microsoft.com/office/powerpoint/2010/main" val="281823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Denoising</a:t>
            </a:r>
            <a:r>
              <a:rPr lang="en-US" sz="4000" dirty="0"/>
              <a:t> by Local </a:t>
            </a:r>
            <a:r>
              <a:rPr lang="en-US" sz="4000" dirty="0">
                <a:solidFill>
                  <a:srgbClr val="FF0000"/>
                </a:solidFill>
              </a:rPr>
              <a:t>Means</a:t>
            </a:r>
            <a:endParaRPr lang="he-IL" sz="4000" dirty="0">
              <a:solidFill>
                <a:srgbClr val="FF0000"/>
              </a:solidFill>
            </a:endParaRPr>
          </a:p>
        </p:txBody>
      </p:sp>
      <p:sp>
        <p:nvSpPr>
          <p:cNvPr id="3" name="Content Placeholder 2"/>
          <p:cNvSpPr>
            <a:spLocks noGrp="1"/>
          </p:cNvSpPr>
          <p:nvPr>
            <p:ph idx="1"/>
          </p:nvPr>
        </p:nvSpPr>
        <p:spPr/>
        <p:txBody>
          <a:bodyPr>
            <a:normAutofit/>
          </a:bodyPr>
          <a:lstStyle/>
          <a:p>
            <a:pPr>
              <a:spcBef>
                <a:spcPts val="0"/>
              </a:spcBef>
            </a:pPr>
            <a:r>
              <a:rPr lang="en-US" dirty="0">
                <a:latin typeface="Times New Roman" panose="02020603050405020304" pitchFamily="18" charset="0"/>
                <a:cs typeface="Times New Roman" panose="02020603050405020304" pitchFamily="18" charset="0"/>
              </a:rPr>
              <a:t>Replace the observed value </a:t>
            </a:r>
            <a:r>
              <a:rPr lang="en-US" dirty="0">
                <a:solidFill>
                  <a:srgbClr val="FF0000"/>
                </a:solidFill>
                <a:latin typeface="Times New Roman" panose="02020603050405020304" pitchFamily="18" charset="0"/>
                <a:cs typeface="Times New Roman" panose="02020603050405020304" pitchFamily="18" charset="0"/>
              </a:rPr>
              <a:t>M(x, y), </a:t>
            </a:r>
            <a:r>
              <a:rPr lang="en-US" dirty="0">
                <a:latin typeface="Times New Roman" panose="02020603050405020304" pitchFamily="18" charset="0"/>
                <a:cs typeface="Times New Roman" panose="02020603050405020304" pitchFamily="18" charset="0"/>
              </a:rPr>
              <a:t>by the </a:t>
            </a:r>
            <a:r>
              <a:rPr lang="en-US" dirty="0">
                <a:solidFill>
                  <a:srgbClr val="FF0000"/>
                </a:solidFill>
                <a:latin typeface="Times New Roman" panose="02020603050405020304" pitchFamily="18" charset="0"/>
                <a:cs typeface="Times New Roman" panose="02020603050405020304" pitchFamily="18" charset="0"/>
              </a:rPr>
              <a:t>average</a:t>
            </a:r>
            <a:r>
              <a:rPr lang="en-US" dirty="0">
                <a:latin typeface="Times New Roman" panose="02020603050405020304" pitchFamily="18" charset="0"/>
                <a:cs typeface="Times New Roman" panose="02020603050405020304" pitchFamily="18" charset="0"/>
              </a:rPr>
              <a:t> of the observed values in its neighborhood</a:t>
            </a:r>
            <a:r>
              <a:rPr lang="en-US" dirty="0">
                <a:solidFill>
                  <a:schemeClr val="tx2"/>
                </a:solidFill>
                <a:latin typeface="Times New Roman" panose="02020603050405020304" pitchFamily="18" charset="0"/>
                <a:cs typeface="Times New Roman" panose="02020603050405020304" pitchFamily="18" charset="0"/>
              </a:rPr>
              <a:t>.</a:t>
            </a:r>
          </a:p>
          <a:p>
            <a:pPr>
              <a:spcBef>
                <a:spcPts val="0"/>
              </a:spcBef>
            </a:pPr>
            <a:endParaRPr lang="en-US" dirty="0">
              <a:latin typeface="Times New Roman" panose="02020603050405020304" pitchFamily="18" charset="0"/>
              <a:cs typeface="Times New Roman" panose="02020603050405020304" pitchFamily="18" charset="0"/>
            </a:endParaRPr>
          </a:p>
          <a:p>
            <a:pPr>
              <a:spcBef>
                <a:spcPts val="0"/>
              </a:spcBef>
            </a:pPr>
            <a:r>
              <a:rPr lang="en-US" dirty="0">
                <a:latin typeface="Times New Roman" panose="02020603050405020304" pitchFamily="18" charset="0"/>
                <a:cs typeface="Times New Roman" panose="02020603050405020304" pitchFamily="18" charset="0"/>
              </a:rPr>
              <a:t>Make sure we do </a:t>
            </a:r>
            <a:r>
              <a:rPr lang="en-US" dirty="0">
                <a:solidFill>
                  <a:srgbClr val="FF0000"/>
                </a:solidFill>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modify the original matrix of observed values.</a:t>
            </a:r>
            <a:endParaRPr lang="he-I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587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883679"/>
          </a:xfrm>
        </p:spPr>
        <p:txBody>
          <a:bodyPr/>
          <a:lstStyle/>
          <a:p>
            <a:r>
              <a:rPr lang="en-US" dirty="0"/>
              <a:t>Local </a:t>
            </a:r>
            <a:r>
              <a:rPr lang="en-US" dirty="0" err="1"/>
              <a:t>denoising</a:t>
            </a:r>
            <a:r>
              <a:rPr lang="en-US" dirty="0"/>
              <a:t>: Auxiliary Code</a:t>
            </a:r>
            <a:endParaRPr lang="he-IL" dirty="0"/>
          </a:p>
        </p:txBody>
      </p:sp>
      <p:sp>
        <p:nvSpPr>
          <p:cNvPr id="3" name="Content Placeholder 2"/>
          <p:cNvSpPr>
            <a:spLocks noGrp="1"/>
          </p:cNvSpPr>
          <p:nvPr>
            <p:ph idx="1"/>
          </p:nvPr>
        </p:nvSpPr>
        <p:spPr>
          <a:xfrm>
            <a:off x="355117" y="836712"/>
            <a:ext cx="8363272" cy="5640139"/>
          </a:xfrm>
        </p:spPr>
        <p:txBody>
          <a:bodyPr>
            <a:normAutofit/>
          </a:bodyPr>
          <a:lstStyle/>
          <a:p>
            <a:pPr lvl="0">
              <a:spcBef>
                <a:spcPts val="0"/>
              </a:spcBef>
            </a:pPr>
            <a:r>
              <a:rPr lang="en-US" sz="2400" dirty="0">
                <a:solidFill>
                  <a:srgbClr val="1F497D"/>
                </a:solidFill>
              </a:rPr>
              <a:t>items(mat)</a:t>
            </a:r>
            <a:r>
              <a:rPr lang="en-US" sz="2400" dirty="0">
                <a:solidFill>
                  <a:prstClr val="black"/>
                </a:solidFill>
              </a:rPr>
              <a:t> returns a list whose elements are the matrix elements. </a:t>
            </a:r>
          </a:p>
          <a:p>
            <a:pPr>
              <a:buNone/>
            </a:pPr>
            <a:endParaRPr lang="en-US" sz="1900" b="1" dirty="0">
              <a:solidFill>
                <a:schemeClr val="accent6"/>
              </a:solidFill>
              <a:latin typeface="Courier New" panose="02070309020205020404" pitchFamily="49" charset="0"/>
              <a:cs typeface="Courier New" panose="02070309020205020404" pitchFamily="49" charset="0"/>
            </a:endParaRPr>
          </a:p>
          <a:p>
            <a:pPr>
              <a:buNone/>
            </a:pPr>
            <a:r>
              <a:rPr lang="en-US" sz="2000" b="1" dirty="0">
                <a:solidFill>
                  <a:schemeClr val="accent6"/>
                </a:solidFill>
                <a:latin typeface="Courier New" panose="02070309020205020404" pitchFamily="49" charset="0"/>
                <a:cs typeface="Courier New" panose="02070309020205020404" pitchFamily="49" charset="0"/>
              </a:rPr>
              <a:t>     </a:t>
            </a:r>
          </a:p>
          <a:p>
            <a:pPr>
              <a:buNone/>
            </a:pPr>
            <a:endParaRPr lang="en-US" sz="2000" b="1" dirty="0">
              <a:solidFill>
                <a:schemeClr val="accent6"/>
              </a:solidFill>
              <a:latin typeface="Courier New" panose="02070309020205020404" pitchFamily="49" charset="0"/>
              <a:cs typeface="Courier New" panose="02070309020205020404" pitchFamily="49" charset="0"/>
            </a:endParaRPr>
          </a:p>
          <a:p>
            <a:pPr>
              <a:buNone/>
            </a:pPr>
            <a:br>
              <a:rPr lang="en-US" sz="1900" dirty="0">
                <a:latin typeface="Courier New" panose="02070309020205020404" pitchFamily="49" charset="0"/>
                <a:cs typeface="Courier New" panose="02070309020205020404" pitchFamily="49" charset="0"/>
              </a:rPr>
            </a:br>
            <a:endParaRPr lang="en-US" sz="1900" dirty="0">
              <a:latin typeface="Courier New" panose="02070309020205020404" pitchFamily="49" charset="0"/>
              <a:cs typeface="Courier New" panose="02070309020205020404" pitchFamily="49" charset="0"/>
            </a:endParaRPr>
          </a:p>
          <a:p>
            <a:pPr lvl="0">
              <a:spcBef>
                <a:spcPts val="0"/>
              </a:spcBef>
            </a:pPr>
            <a:r>
              <a:rPr lang="en-US" sz="2400" dirty="0" err="1">
                <a:solidFill>
                  <a:srgbClr val="1F497D"/>
                </a:solidFill>
              </a:rPr>
              <a:t>local_operator</a:t>
            </a:r>
            <a:r>
              <a:rPr lang="en-US" sz="2400" dirty="0">
                <a:solidFill>
                  <a:prstClr val="black"/>
                </a:solidFill>
              </a:rPr>
              <a:t> </a:t>
            </a:r>
            <a:r>
              <a:rPr lang="en-US" sz="2200" dirty="0">
                <a:solidFill>
                  <a:prstClr val="black"/>
                </a:solidFill>
              </a:rPr>
              <a:t>applies op on every pixel (except the boundaries of the image: pixels not in the center of a </a:t>
            </a:r>
            <a:r>
              <a:rPr lang="en-US" sz="2200" dirty="0">
                <a:solidFill>
                  <a:srgbClr val="FF0000"/>
                </a:solidFill>
              </a:rPr>
              <a:t>2k+1 </a:t>
            </a:r>
            <a:r>
              <a:rPr lang="en-US" sz="2200" dirty="0">
                <a:solidFill>
                  <a:srgbClr val="002060"/>
                </a:solidFill>
              </a:rPr>
              <a:t>by </a:t>
            </a:r>
            <a:r>
              <a:rPr lang="en-US" sz="2200" dirty="0">
                <a:solidFill>
                  <a:srgbClr val="FF0000"/>
                </a:solidFill>
              </a:rPr>
              <a:t>2k+1 window </a:t>
            </a:r>
            <a:r>
              <a:rPr lang="en-US" sz="2200" dirty="0">
                <a:solidFill>
                  <a:prstClr val="black"/>
                </a:solidFill>
              </a:rPr>
              <a:t>are left intact.)</a:t>
            </a:r>
          </a:p>
          <a:p>
            <a:pPr>
              <a:buNone/>
            </a:pPr>
            <a:endParaRPr lang="en-US" sz="1900" dirty="0">
              <a:latin typeface="Courier New" panose="02070309020205020404" pitchFamily="49" charset="0"/>
              <a:cs typeface="Courier New" panose="02070309020205020404" pitchFamily="49" charset="0"/>
            </a:endParaRPr>
          </a:p>
          <a:p>
            <a:pPr>
              <a:buNone/>
            </a:pPr>
            <a:br>
              <a:rPr lang="en-US" sz="1900" dirty="0">
                <a:latin typeface="Courier New" panose="02070309020205020404" pitchFamily="49" charset="0"/>
                <a:cs typeface="Courier New" panose="02070309020205020404" pitchFamily="49" charset="0"/>
              </a:rPr>
            </a:br>
            <a:endParaRPr lang="en-US" dirty="0"/>
          </a:p>
          <a:p>
            <a:pPr>
              <a:buNone/>
            </a:pPr>
            <a:endParaRPr lang="he-IL" dirty="0"/>
          </a:p>
        </p:txBody>
      </p:sp>
      <p:pic>
        <p:nvPicPr>
          <p:cNvPr id="5" name="תמונה 4"/>
          <p:cNvPicPr>
            <a:picLocks noChangeAspect="1"/>
          </p:cNvPicPr>
          <p:nvPr/>
        </p:nvPicPr>
        <p:blipFill>
          <a:blip r:embed="rId2"/>
          <a:stretch>
            <a:fillRect/>
          </a:stretch>
        </p:blipFill>
        <p:spPr>
          <a:xfrm>
            <a:off x="611560" y="1700808"/>
            <a:ext cx="6905625" cy="1343025"/>
          </a:xfrm>
          <a:prstGeom prst="rect">
            <a:avLst/>
          </a:prstGeom>
        </p:spPr>
      </p:pic>
      <p:pic>
        <p:nvPicPr>
          <p:cNvPr id="6" name="תמונה 5"/>
          <p:cNvPicPr>
            <a:picLocks noChangeAspect="1"/>
          </p:cNvPicPr>
          <p:nvPr/>
        </p:nvPicPr>
        <p:blipFill>
          <a:blip r:embed="rId3"/>
          <a:stretch>
            <a:fillRect/>
          </a:stretch>
        </p:blipFill>
        <p:spPr>
          <a:xfrm>
            <a:off x="1691680" y="4116365"/>
            <a:ext cx="7223760" cy="2609625"/>
          </a:xfrm>
          <a:prstGeom prst="rect">
            <a:avLst/>
          </a:prstGeom>
        </p:spPr>
      </p:pic>
    </p:spTree>
    <p:extLst>
      <p:ext uri="{BB962C8B-B14F-4D97-AF65-F5344CB8AC3E}">
        <p14:creationId xmlns:p14="http://schemas.microsoft.com/office/powerpoint/2010/main" val="211894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Means</a:t>
            </a:r>
            <a:endParaRPr lang="he-IL" dirty="0"/>
          </a:p>
        </p:txBody>
      </p:sp>
      <p:sp>
        <p:nvSpPr>
          <p:cNvPr id="3" name="Content Placeholder 2"/>
          <p:cNvSpPr>
            <a:spLocks noGrp="1"/>
          </p:cNvSpPr>
          <p:nvPr>
            <p:ph idx="1"/>
          </p:nvPr>
        </p:nvSpPr>
        <p:spPr>
          <a:xfrm>
            <a:off x="457200" y="1268760"/>
            <a:ext cx="8363272" cy="4752528"/>
          </a:xfrm>
        </p:spPr>
        <p:txBody>
          <a:bodyPr>
            <a:normAutofit/>
          </a:bodyPr>
          <a:lstStyle/>
          <a:p>
            <a:pPr marL="0" indent="0">
              <a:spcBef>
                <a:spcPts val="0"/>
              </a:spcBef>
              <a:buNone/>
            </a:pPr>
            <a:endParaRPr lang="en-US" dirty="0"/>
          </a:p>
          <a:p>
            <a:pPr marL="0" indent="0">
              <a:spcBef>
                <a:spcPts val="0"/>
              </a:spcBef>
              <a:buNone/>
            </a:pPr>
            <a:endParaRPr lang="en-US" dirty="0">
              <a:solidFill>
                <a:schemeClr val="tx2"/>
              </a:solidFill>
            </a:endParaRPr>
          </a:p>
          <a:p>
            <a:pPr>
              <a:buNone/>
            </a:pPr>
            <a:endParaRPr lang="he-IL" dirty="0"/>
          </a:p>
        </p:txBody>
      </p:sp>
      <p:pic>
        <p:nvPicPr>
          <p:cNvPr id="5" name="תמונה 4"/>
          <p:cNvPicPr>
            <a:picLocks noChangeAspect="1"/>
          </p:cNvPicPr>
          <p:nvPr/>
        </p:nvPicPr>
        <p:blipFill>
          <a:blip r:embed="rId2"/>
          <a:stretch>
            <a:fillRect/>
          </a:stretch>
        </p:blipFill>
        <p:spPr>
          <a:xfrm>
            <a:off x="524036" y="1916832"/>
            <a:ext cx="8229600" cy="2570827"/>
          </a:xfrm>
          <a:prstGeom prst="rect">
            <a:avLst/>
          </a:prstGeom>
        </p:spPr>
      </p:pic>
    </p:spTree>
    <p:extLst>
      <p:ext uri="{BB962C8B-B14F-4D97-AF65-F5344CB8AC3E}">
        <p14:creationId xmlns:p14="http://schemas.microsoft.com/office/powerpoint/2010/main" val="4230272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Local Means: A </a:t>
            </a:r>
            <a:r>
              <a:rPr lang="en-US" sz="4000" dirty="0">
                <a:solidFill>
                  <a:srgbClr val="FF0000"/>
                </a:solidFill>
              </a:rPr>
              <a:t>Synthetic</a:t>
            </a:r>
            <a:r>
              <a:rPr lang="en-US" sz="4000" dirty="0"/>
              <a:t> Example</a:t>
            </a:r>
            <a:endParaRPr lang="he-IL" sz="4000" dirty="0"/>
          </a:p>
        </p:txBody>
      </p:sp>
      <p:pic>
        <p:nvPicPr>
          <p:cNvPr id="7" name="תמונה 6"/>
          <p:cNvPicPr>
            <a:picLocks noChangeAspect="1"/>
          </p:cNvPicPr>
          <p:nvPr/>
        </p:nvPicPr>
        <p:blipFill>
          <a:blip r:embed="rId2"/>
          <a:stretch>
            <a:fillRect/>
          </a:stretch>
        </p:blipFill>
        <p:spPr>
          <a:xfrm>
            <a:off x="179513" y="1394014"/>
            <a:ext cx="4375926" cy="2611050"/>
          </a:xfrm>
          <a:prstGeom prst="rect">
            <a:avLst/>
          </a:prstGeom>
        </p:spPr>
      </p:pic>
      <p:pic>
        <p:nvPicPr>
          <p:cNvPr id="9" name="תמונה 8"/>
          <p:cNvPicPr>
            <a:picLocks noChangeAspect="1"/>
          </p:cNvPicPr>
          <p:nvPr/>
        </p:nvPicPr>
        <p:blipFill>
          <a:blip r:embed="rId3"/>
          <a:stretch>
            <a:fillRect/>
          </a:stretch>
        </p:blipFill>
        <p:spPr>
          <a:xfrm>
            <a:off x="251520" y="4059912"/>
            <a:ext cx="2787647" cy="2779400"/>
          </a:xfrm>
          <a:prstGeom prst="rect">
            <a:avLst/>
          </a:prstGeom>
        </p:spPr>
      </p:pic>
    </p:spTree>
    <p:extLst>
      <p:ext uri="{BB962C8B-B14F-4D97-AF65-F5344CB8AC3E}">
        <p14:creationId xmlns:p14="http://schemas.microsoft.com/office/powerpoint/2010/main" val="3700068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p:cNvPicPr>
            <a:picLocks noChangeAspect="1"/>
          </p:cNvPicPr>
          <p:nvPr/>
        </p:nvPicPr>
        <p:blipFill>
          <a:blip r:embed="rId2"/>
          <a:stretch>
            <a:fillRect/>
          </a:stretch>
        </p:blipFill>
        <p:spPr>
          <a:xfrm>
            <a:off x="3131840" y="1443380"/>
            <a:ext cx="5343525" cy="2390775"/>
          </a:xfrm>
          <a:prstGeom prst="rect">
            <a:avLst/>
          </a:prstGeom>
        </p:spPr>
      </p:pic>
      <p:sp>
        <p:nvSpPr>
          <p:cNvPr id="2" name="Title 1"/>
          <p:cNvSpPr>
            <a:spLocks noGrp="1"/>
          </p:cNvSpPr>
          <p:nvPr>
            <p:ph type="title"/>
          </p:nvPr>
        </p:nvSpPr>
        <p:spPr/>
        <p:txBody>
          <a:bodyPr>
            <a:normAutofit/>
          </a:bodyPr>
          <a:lstStyle/>
          <a:p>
            <a:r>
              <a:rPr lang="en-US" sz="4000" dirty="0"/>
              <a:t>Local Means: A </a:t>
            </a:r>
            <a:r>
              <a:rPr lang="en-US" sz="4000" dirty="0">
                <a:solidFill>
                  <a:srgbClr val="FF0000"/>
                </a:solidFill>
              </a:rPr>
              <a:t>Synthetic</a:t>
            </a:r>
            <a:r>
              <a:rPr lang="en-US" sz="4000" dirty="0"/>
              <a:t> Example</a:t>
            </a:r>
            <a:endParaRPr lang="he-IL" sz="4000" dirty="0"/>
          </a:p>
        </p:txBody>
      </p:sp>
      <p:pic>
        <p:nvPicPr>
          <p:cNvPr id="9" name="תמונה 8"/>
          <p:cNvPicPr>
            <a:picLocks noChangeAspect="1"/>
          </p:cNvPicPr>
          <p:nvPr/>
        </p:nvPicPr>
        <p:blipFill>
          <a:blip r:embed="rId3"/>
          <a:stretch>
            <a:fillRect/>
          </a:stretch>
        </p:blipFill>
        <p:spPr>
          <a:xfrm>
            <a:off x="35496" y="3856021"/>
            <a:ext cx="2787647" cy="2779400"/>
          </a:xfrm>
          <a:prstGeom prst="rect">
            <a:avLst/>
          </a:prstGeom>
        </p:spPr>
      </p:pic>
      <p:pic>
        <p:nvPicPr>
          <p:cNvPr id="6" name="תמונה 5"/>
          <p:cNvPicPr>
            <a:picLocks noChangeAspect="1"/>
          </p:cNvPicPr>
          <p:nvPr/>
        </p:nvPicPr>
        <p:blipFill>
          <a:blip r:embed="rId4"/>
          <a:stretch>
            <a:fillRect/>
          </a:stretch>
        </p:blipFill>
        <p:spPr>
          <a:xfrm>
            <a:off x="3347864" y="3834155"/>
            <a:ext cx="2808312" cy="2890427"/>
          </a:xfrm>
          <a:prstGeom prst="rect">
            <a:avLst/>
          </a:prstGeom>
        </p:spPr>
      </p:pic>
      <p:pic>
        <p:nvPicPr>
          <p:cNvPr id="8" name="תמונה 7"/>
          <p:cNvPicPr>
            <a:picLocks noChangeAspect="1"/>
          </p:cNvPicPr>
          <p:nvPr/>
        </p:nvPicPr>
        <p:blipFill>
          <a:blip r:embed="rId5"/>
          <a:stretch>
            <a:fillRect/>
          </a:stretch>
        </p:blipFill>
        <p:spPr>
          <a:xfrm>
            <a:off x="768461" y="2776381"/>
            <a:ext cx="1511078" cy="993586"/>
          </a:xfrm>
          <a:prstGeom prst="rect">
            <a:avLst/>
          </a:prstGeom>
        </p:spPr>
      </p:pic>
      <p:sp>
        <p:nvSpPr>
          <p:cNvPr id="4" name="Rectangle 3"/>
          <p:cNvSpPr/>
          <p:nvPr/>
        </p:nvSpPr>
        <p:spPr>
          <a:xfrm>
            <a:off x="3779912" y="2924944"/>
            <a:ext cx="648072" cy="576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41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19256" cy="922114"/>
          </a:xfrm>
        </p:spPr>
        <p:txBody>
          <a:bodyPr>
            <a:normAutofit fontScale="90000"/>
          </a:bodyPr>
          <a:lstStyle/>
          <a:p>
            <a:r>
              <a:rPr lang="en-US" dirty="0"/>
              <a:t>Local Means: A Second </a:t>
            </a:r>
            <a:r>
              <a:rPr lang="en-US" dirty="0">
                <a:solidFill>
                  <a:srgbClr val="FF0000"/>
                </a:solidFill>
              </a:rPr>
              <a:t>Synthetic</a:t>
            </a:r>
            <a:r>
              <a:rPr lang="en-US" dirty="0"/>
              <a:t> Example</a:t>
            </a:r>
            <a:endParaRPr lang="he-IL" dirty="0"/>
          </a:p>
        </p:txBody>
      </p:sp>
      <p:sp>
        <p:nvSpPr>
          <p:cNvPr id="5" name="Rectangle 4"/>
          <p:cNvSpPr/>
          <p:nvPr/>
        </p:nvSpPr>
        <p:spPr>
          <a:xfrm>
            <a:off x="1835696" y="6259810"/>
            <a:ext cx="6911300" cy="461665"/>
          </a:xfrm>
          <a:prstGeom prst="rect">
            <a:avLst/>
          </a:prstGeom>
        </p:spPr>
        <p:txBody>
          <a:bodyPr wrap="square">
            <a:spAutoFit/>
          </a:bodyPr>
          <a:lstStyle/>
          <a:p>
            <a:pPr marL="342900" indent="-342900" algn="l" rtl="0">
              <a:buFont typeface="Arial" panose="020B0604020202020204" pitchFamily="34" charset="0"/>
              <a:buChar char="•"/>
              <a:defRPr/>
            </a:pPr>
            <a:r>
              <a:rPr lang="en-US" sz="2400" dirty="0">
                <a:solidFill>
                  <a:prstClr val="black"/>
                </a:solidFill>
              </a:rPr>
              <a:t>averaging is highly affected by "outliers".</a:t>
            </a:r>
            <a:endParaRPr lang="he-IL" sz="2400" dirty="0">
              <a:solidFill>
                <a:prstClr val="black"/>
              </a:solidFill>
            </a:endParaRPr>
          </a:p>
        </p:txBody>
      </p:sp>
      <p:pic>
        <p:nvPicPr>
          <p:cNvPr id="7" name="תמונה 6"/>
          <p:cNvPicPr>
            <a:picLocks noChangeAspect="1"/>
          </p:cNvPicPr>
          <p:nvPr/>
        </p:nvPicPr>
        <p:blipFill>
          <a:blip r:embed="rId2"/>
          <a:stretch>
            <a:fillRect/>
          </a:stretch>
        </p:blipFill>
        <p:spPr>
          <a:xfrm>
            <a:off x="251520" y="1167145"/>
            <a:ext cx="4259723" cy="5006354"/>
          </a:xfrm>
          <a:prstGeom prst="rect">
            <a:avLst/>
          </a:prstGeom>
        </p:spPr>
      </p:pic>
      <p:pic>
        <p:nvPicPr>
          <p:cNvPr id="9" name="תמונה 8"/>
          <p:cNvPicPr>
            <a:picLocks noChangeAspect="1"/>
          </p:cNvPicPr>
          <p:nvPr/>
        </p:nvPicPr>
        <p:blipFill>
          <a:blip r:embed="rId3"/>
          <a:stretch>
            <a:fillRect/>
          </a:stretch>
        </p:blipFill>
        <p:spPr>
          <a:xfrm>
            <a:off x="4644008" y="1157193"/>
            <a:ext cx="4338943" cy="5059461"/>
          </a:xfrm>
          <a:prstGeom prst="rect">
            <a:avLst/>
          </a:prstGeom>
        </p:spPr>
      </p:pic>
    </p:spTree>
    <p:extLst>
      <p:ext uri="{BB962C8B-B14F-4D97-AF65-F5344CB8AC3E}">
        <p14:creationId xmlns:p14="http://schemas.microsoft.com/office/powerpoint/2010/main" val="3788022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Denoising</a:t>
            </a:r>
            <a:r>
              <a:rPr lang="en-US" dirty="0"/>
              <a:t> by Local Means: </a:t>
            </a:r>
            <a:r>
              <a:rPr lang="en-US" dirty="0">
                <a:solidFill>
                  <a:srgbClr val="FF0000"/>
                </a:solidFill>
              </a:rPr>
              <a:t>Motivation</a:t>
            </a:r>
            <a:endParaRPr lang="he-IL" dirty="0">
              <a:solidFill>
                <a:srgbClr val="FF0000"/>
              </a:solidFill>
            </a:endParaRPr>
          </a:p>
        </p:txBody>
      </p:sp>
      <p:sp>
        <p:nvSpPr>
          <p:cNvPr id="3" name="Content Placeholder 2"/>
          <p:cNvSpPr>
            <a:spLocks noGrp="1"/>
          </p:cNvSpPr>
          <p:nvPr>
            <p:ph idx="1"/>
          </p:nvPr>
        </p:nvSpPr>
        <p:spPr>
          <a:xfrm>
            <a:off x="288032" y="1268760"/>
            <a:ext cx="8748464" cy="5184576"/>
          </a:xfrm>
        </p:spPr>
        <p:txBody>
          <a:bodyPr>
            <a:noAutofit/>
          </a:bodyPr>
          <a:lstStyle/>
          <a:p>
            <a:pPr>
              <a:spcBef>
                <a:spcPts val="0"/>
              </a:spcBef>
            </a:pPr>
            <a:r>
              <a:rPr lang="en-US" sz="2400" dirty="0"/>
              <a:t>If the pixel </a:t>
            </a:r>
            <a:r>
              <a:rPr lang="en-US" sz="2400" dirty="0">
                <a:solidFill>
                  <a:schemeClr val="tx2"/>
                </a:solidFill>
              </a:rPr>
              <a:t>x, y </a:t>
            </a:r>
            <a:r>
              <a:rPr lang="en-US" sz="2400" dirty="0"/>
              <a:t>resides in a </a:t>
            </a:r>
            <a:r>
              <a:rPr lang="en-US" sz="2400" dirty="0">
                <a:solidFill>
                  <a:srgbClr val="FF0000"/>
                </a:solidFill>
              </a:rPr>
              <a:t>smooth</a:t>
            </a:r>
            <a:r>
              <a:rPr lang="en-US" sz="2400" dirty="0"/>
              <a:t> portion of the image, the light intensity in its neighborhood is about the same, so averaging will not change it significantly.</a:t>
            </a:r>
          </a:p>
          <a:p>
            <a:pPr>
              <a:spcBef>
                <a:spcPts val="0"/>
              </a:spcBef>
            </a:pPr>
            <a:endParaRPr lang="en-US" sz="2400" dirty="0"/>
          </a:p>
          <a:p>
            <a:pPr>
              <a:spcBef>
                <a:spcPts val="0"/>
              </a:spcBef>
            </a:pPr>
            <a:r>
              <a:rPr lang="en-US" sz="2400" dirty="0"/>
              <a:t>On the other hand, it is known that averaging </a:t>
            </a:r>
            <a:r>
              <a:rPr lang="en-US" sz="2400" dirty="0">
                <a:solidFill>
                  <a:schemeClr val="tx2"/>
                </a:solidFill>
              </a:rPr>
              <a:t>(2k + 1)</a:t>
            </a:r>
            <a:r>
              <a:rPr lang="en-US" sz="2400" baseline="30000" dirty="0">
                <a:solidFill>
                  <a:schemeClr val="tx2"/>
                </a:solidFill>
              </a:rPr>
              <a:t>2</a:t>
            </a:r>
            <a:r>
              <a:rPr lang="en-US" sz="2400" dirty="0">
                <a:solidFill>
                  <a:schemeClr val="tx2"/>
                </a:solidFill>
              </a:rPr>
              <a:t> </a:t>
            </a:r>
            <a:r>
              <a:rPr lang="en-US" sz="2400" dirty="0"/>
              <a:t>independent random variables with standard deviation </a:t>
            </a:r>
            <a:r>
              <a:rPr lang="el-GR" sz="2400" dirty="0">
                <a:solidFill>
                  <a:schemeClr val="tx2"/>
                </a:solidFill>
              </a:rPr>
              <a:t>σ</a:t>
            </a:r>
            <a:r>
              <a:rPr lang="en-US" sz="2400" dirty="0"/>
              <a:t>, the standard deviation of the average decreases to </a:t>
            </a:r>
          </a:p>
          <a:p>
            <a:pPr>
              <a:spcBef>
                <a:spcPts val="0"/>
              </a:spcBef>
            </a:pPr>
            <a:endParaRPr lang="en-US" sz="2400" dirty="0"/>
          </a:p>
          <a:p>
            <a:pPr>
              <a:spcBef>
                <a:spcPts val="0"/>
              </a:spcBef>
            </a:pPr>
            <a:endParaRPr lang="en-US" sz="2400" dirty="0"/>
          </a:p>
          <a:p>
            <a:pPr marL="0" indent="0">
              <a:spcBef>
                <a:spcPts val="0"/>
              </a:spcBef>
              <a:buNone/>
            </a:pPr>
            <a:r>
              <a:rPr lang="en-US" sz="2400" dirty="0"/>
              <a:t>    which equals </a:t>
            </a:r>
            <a:r>
              <a:rPr lang="el-GR" sz="2400" dirty="0">
                <a:solidFill>
                  <a:schemeClr val="tx2"/>
                </a:solidFill>
              </a:rPr>
              <a:t>σ</a:t>
            </a:r>
            <a:r>
              <a:rPr lang="en-US" sz="2400" dirty="0">
                <a:solidFill>
                  <a:schemeClr val="tx2"/>
                </a:solidFill>
              </a:rPr>
              <a:t>/3 </a:t>
            </a:r>
            <a:r>
              <a:rPr lang="en-US" sz="2400" dirty="0"/>
              <a:t>for the </a:t>
            </a:r>
            <a:r>
              <a:rPr lang="en-US" sz="2400" dirty="0" err="1"/>
              <a:t>the</a:t>
            </a:r>
            <a:r>
              <a:rPr lang="en-US" sz="2400" dirty="0"/>
              <a:t> </a:t>
            </a:r>
            <a:r>
              <a:rPr lang="en-US" sz="2400" dirty="0">
                <a:solidFill>
                  <a:schemeClr val="tx2"/>
                </a:solidFill>
              </a:rPr>
              <a:t>N</a:t>
            </a:r>
            <a:r>
              <a:rPr lang="en-US" sz="2400" baseline="-25000" dirty="0">
                <a:solidFill>
                  <a:schemeClr val="tx2"/>
                </a:solidFill>
              </a:rPr>
              <a:t>3x3</a:t>
            </a:r>
            <a:r>
              <a:rPr lang="en-US" sz="2400" dirty="0">
                <a:solidFill>
                  <a:schemeClr val="tx2"/>
                </a:solidFill>
              </a:rPr>
              <a:t>(x, y) </a:t>
            </a:r>
            <a:r>
              <a:rPr lang="en-US" sz="2400" dirty="0"/>
              <a:t>neighborhood.</a:t>
            </a:r>
          </a:p>
          <a:p>
            <a:pPr>
              <a:spcBef>
                <a:spcPts val="0"/>
              </a:spcBef>
              <a:defRPr/>
            </a:pPr>
            <a:endParaRPr lang="en-US" sz="2400" dirty="0"/>
          </a:p>
          <a:p>
            <a:pPr>
              <a:spcBef>
                <a:spcPts val="0"/>
              </a:spcBef>
              <a:defRPr/>
            </a:pPr>
            <a:r>
              <a:rPr lang="en-US" sz="2400" dirty="0"/>
              <a:t>So in smooth areas, averaging </a:t>
            </a:r>
            <a:r>
              <a:rPr lang="en-US" sz="2400" dirty="0">
                <a:solidFill>
                  <a:srgbClr val="FF0000"/>
                </a:solidFill>
              </a:rPr>
              <a:t>preserves the signal </a:t>
            </a:r>
            <a:r>
              <a:rPr lang="en-US" sz="2400" dirty="0"/>
              <a:t>component of the pixel, yet substantially </a:t>
            </a:r>
            <a:r>
              <a:rPr lang="en-US" sz="2400" dirty="0">
                <a:solidFill>
                  <a:srgbClr val="FF0000"/>
                </a:solidFill>
              </a:rPr>
              <a:t>decreases the noise </a:t>
            </a:r>
            <a:r>
              <a:rPr lang="en-US" sz="2400" dirty="0"/>
              <a:t>contribution.</a:t>
            </a:r>
            <a:endParaRPr lang="he-IL" sz="2400" dirty="0"/>
          </a:p>
          <a:p>
            <a:pPr>
              <a:spcBef>
                <a:spcPts val="0"/>
              </a:spcBef>
            </a:pPr>
            <a:endParaRPr lang="en-US" sz="2400" dirty="0"/>
          </a:p>
          <a:p>
            <a:pPr marL="0" indent="0">
              <a:spcBef>
                <a:spcPts val="0"/>
              </a:spcBef>
              <a:buNone/>
            </a:pPr>
            <a:endParaRPr lang="en-US" sz="2400" dirty="0"/>
          </a:p>
        </p:txBody>
      </p:sp>
      <p:graphicFrame>
        <p:nvGraphicFramePr>
          <p:cNvPr id="6" name="Object 5"/>
          <p:cNvGraphicFramePr>
            <a:graphicFrameLocks noChangeAspect="1"/>
          </p:cNvGraphicFramePr>
          <p:nvPr/>
        </p:nvGraphicFramePr>
        <p:xfrm>
          <a:off x="3419872" y="3861048"/>
          <a:ext cx="2032589" cy="648072"/>
        </p:xfrm>
        <a:graphic>
          <a:graphicData uri="http://schemas.openxmlformats.org/presentationml/2006/ole">
            <mc:AlternateContent xmlns:mc="http://schemas.openxmlformats.org/markup-compatibility/2006">
              <mc:Choice xmlns:v="urn:schemas-microsoft-com:vml" Requires="v">
                <p:oleObj spid="_x0000_s6174" name="Equation" r:id="rId3" imgW="876300" imgH="279400" progId="Equation.DSMT4">
                  <p:embed/>
                </p:oleObj>
              </mc:Choice>
              <mc:Fallback>
                <p:oleObj name="Equation" r:id="rId3" imgW="876300" imgH="27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861048"/>
                        <a:ext cx="2032589"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2441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579296" cy="778098"/>
          </a:xfrm>
        </p:spPr>
        <p:txBody>
          <a:bodyPr>
            <a:normAutofit fontScale="90000"/>
          </a:bodyPr>
          <a:lstStyle/>
          <a:p>
            <a:r>
              <a:rPr lang="en-US" dirty="0"/>
              <a:t>Computing integrals with </a:t>
            </a:r>
            <a:r>
              <a:rPr lang="en-US" dirty="0">
                <a:solidFill>
                  <a:prstClr val="black"/>
                </a:solidFill>
              </a:rPr>
              <a:t>Riemann sums</a:t>
            </a:r>
            <a:endParaRPr lang="he-IL" dirty="0"/>
          </a:p>
        </p:txBody>
      </p:sp>
      <p:sp>
        <p:nvSpPr>
          <p:cNvPr id="10" name="Rectangle 9"/>
          <p:cNvSpPr/>
          <p:nvPr/>
        </p:nvSpPr>
        <p:spPr>
          <a:xfrm>
            <a:off x="6012160" y="2027170"/>
            <a:ext cx="3131840" cy="584775"/>
          </a:xfrm>
          <a:prstGeom prst="rect">
            <a:avLst/>
          </a:prstGeom>
        </p:spPr>
        <p:txBody>
          <a:bodyPr wrap="square">
            <a:spAutoFit/>
          </a:bodyPr>
          <a:lstStyle/>
          <a:p>
            <a:pPr algn="l" rtl="0"/>
            <a:r>
              <a:rPr lang="en-US" sz="1600" dirty="0">
                <a:solidFill>
                  <a:prstClr val="black"/>
                </a:solidFill>
                <a:hlinkClick r:id="rId3"/>
              </a:rPr>
              <a:t>http://calculus.seas.upenn.edu/?n=Main.DiscreteIntegration</a:t>
            </a:r>
            <a:r>
              <a:rPr lang="en-US" sz="1600" dirty="0">
                <a:solidFill>
                  <a:prstClr val="black"/>
                </a:solidFill>
              </a:rPr>
              <a:t> </a:t>
            </a:r>
            <a:endParaRPr lang="he-IL" sz="1600" dirty="0">
              <a:solidFill>
                <a:prstClr val="black"/>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10" y="809228"/>
            <a:ext cx="5120640" cy="4224528"/>
          </a:xfrm>
          <a:prstGeom prst="rect">
            <a:avLst/>
          </a:prstGeom>
        </p:spPr>
      </p:pic>
      <p:graphicFrame>
        <p:nvGraphicFramePr>
          <p:cNvPr id="11" name="Object 2"/>
          <p:cNvGraphicFramePr>
            <a:graphicFrameLocks noChangeAspect="1"/>
          </p:cNvGraphicFramePr>
          <p:nvPr>
            <p:extLst>
              <p:ext uri="{D42A27DB-BD31-4B8C-83A1-F6EECF244321}">
                <p14:modId xmlns:p14="http://schemas.microsoft.com/office/powerpoint/2010/main" val="493935967"/>
              </p:ext>
            </p:extLst>
          </p:nvPr>
        </p:nvGraphicFramePr>
        <p:xfrm>
          <a:off x="314800" y="4456906"/>
          <a:ext cx="8051800" cy="1020763"/>
        </p:xfrm>
        <a:graphic>
          <a:graphicData uri="http://schemas.openxmlformats.org/presentationml/2006/ole">
            <mc:AlternateContent xmlns:mc="http://schemas.openxmlformats.org/markup-compatibility/2006">
              <mc:Choice xmlns:v="urn:schemas-microsoft-com:vml" Requires="v">
                <p:oleObj spid="_x0000_s3180" name="Equation" r:id="rId5" imgW="3606800" imgH="457200" progId="Equation.DSMT4">
                  <p:embed/>
                </p:oleObj>
              </mc:Choice>
              <mc:Fallback>
                <p:oleObj name="Equation" r:id="rId5" imgW="36068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800" y="4456906"/>
                        <a:ext cx="8051800"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p:cNvGraphicFramePr>
          <p:nvPr>
            <p:extLst>
              <p:ext uri="{D42A27DB-BD31-4B8C-83A1-F6EECF244321}">
                <p14:modId xmlns:p14="http://schemas.microsoft.com/office/powerpoint/2010/main" val="2764109146"/>
              </p:ext>
            </p:extLst>
          </p:nvPr>
        </p:nvGraphicFramePr>
        <p:xfrm>
          <a:off x="2605960" y="5321002"/>
          <a:ext cx="2724150" cy="1276350"/>
        </p:xfrm>
        <a:graphic>
          <a:graphicData uri="http://schemas.openxmlformats.org/presentationml/2006/ole">
            <mc:AlternateContent xmlns:mc="http://schemas.openxmlformats.org/markup-compatibility/2006">
              <mc:Choice xmlns:v="urn:schemas-microsoft-com:vml" Requires="v">
                <p:oleObj spid="_x0000_s3181" name="Equation" r:id="rId7" imgW="1143000" imgH="457200" progId="Equation.DSMT4">
                  <p:embed/>
                </p:oleObj>
              </mc:Choice>
              <mc:Fallback>
                <p:oleObj name="Equation" r:id="rId7" imgW="1143000" imgH="457200" progId="Equation.DSMT4">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5960" y="5321002"/>
                        <a:ext cx="2724150" cy="1276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107427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868730"/>
          </a:xfrm>
        </p:spPr>
        <p:txBody>
          <a:bodyPr>
            <a:normAutofit/>
          </a:bodyPr>
          <a:lstStyle/>
          <a:p>
            <a:r>
              <a:rPr lang="en-US" sz="4000" dirty="0"/>
              <a:t>Local Means: </a:t>
            </a:r>
            <a:r>
              <a:rPr lang="en-US" sz="4000" dirty="0">
                <a:solidFill>
                  <a:srgbClr val="FF0000"/>
                </a:solidFill>
              </a:rPr>
              <a:t>Weighted</a:t>
            </a:r>
            <a:r>
              <a:rPr lang="en-US" sz="4000" dirty="0"/>
              <a:t> Variants</a:t>
            </a:r>
            <a:endParaRPr lang="he-IL" sz="4000" dirty="0"/>
          </a:p>
        </p:txBody>
      </p:sp>
      <p:sp>
        <p:nvSpPr>
          <p:cNvPr id="3" name="Content Placeholder 2"/>
          <p:cNvSpPr>
            <a:spLocks noGrp="1"/>
          </p:cNvSpPr>
          <p:nvPr>
            <p:ph idx="1"/>
          </p:nvPr>
        </p:nvSpPr>
        <p:spPr>
          <a:xfrm>
            <a:off x="216024" y="836712"/>
            <a:ext cx="8676456" cy="936104"/>
          </a:xfrm>
        </p:spPr>
        <p:txBody>
          <a:bodyPr>
            <a:noAutofit/>
          </a:bodyPr>
          <a:lstStyle/>
          <a:p>
            <a:pPr>
              <a:spcBef>
                <a:spcPts val="0"/>
              </a:spcBef>
            </a:pPr>
            <a:r>
              <a:rPr lang="en-US" sz="2400" dirty="0"/>
              <a:t>Averaging can be expressed as the matrix </a:t>
            </a:r>
            <a:r>
              <a:rPr lang="en-US" sz="2400" i="1" dirty="0" err="1"/>
              <a:t>Frobenius</a:t>
            </a:r>
            <a:r>
              <a:rPr lang="en-US" sz="2400" i="1" dirty="0"/>
              <a:t> inner product</a:t>
            </a:r>
            <a:r>
              <a:rPr lang="en-US" sz="2400" dirty="0"/>
              <a:t> - sum of element by element product</a:t>
            </a:r>
          </a:p>
        </p:txBody>
      </p:sp>
      <p:sp>
        <p:nvSpPr>
          <p:cNvPr id="6" name="Content Placeholder 2"/>
          <p:cNvSpPr txBox="1">
            <a:spLocks/>
          </p:cNvSpPr>
          <p:nvPr/>
        </p:nvSpPr>
        <p:spPr>
          <a:xfrm>
            <a:off x="368424" y="5661248"/>
            <a:ext cx="8668072" cy="864096"/>
          </a:xfrm>
          <a:prstGeom prst="rect">
            <a:avLst/>
          </a:prstGeom>
        </p:spPr>
        <p:txBody>
          <a:bodyPr vert="horz" lIns="91440" tIns="45720" rIns="91440" bIns="45720" rtlCol="1">
            <a:noAutofit/>
          </a:bodyPr>
          <a:lstStyle/>
          <a:p>
            <a:pPr marL="342900" indent="-342900" algn="l" rtl="0">
              <a:buFont typeface="Arial" pitchFamily="34" charset="0"/>
              <a:buChar char="•"/>
              <a:defRPr/>
            </a:pPr>
            <a:r>
              <a:rPr lang="en-US" sz="2400" dirty="0"/>
              <a:t>We point out that while this maintains more of the original signal, the noise reduction here is smaller.</a:t>
            </a:r>
            <a:endParaRPr lang="he-IL" sz="2400" dirty="0"/>
          </a:p>
        </p:txBody>
      </p:sp>
      <p:sp>
        <p:nvSpPr>
          <p:cNvPr id="7" name="Content Placeholder 2"/>
          <p:cNvSpPr txBox="1">
            <a:spLocks/>
          </p:cNvSpPr>
          <p:nvPr/>
        </p:nvSpPr>
        <p:spPr>
          <a:xfrm>
            <a:off x="216024" y="4057179"/>
            <a:ext cx="5796136" cy="1748085"/>
          </a:xfrm>
          <a:prstGeom prst="rect">
            <a:avLst/>
          </a:prstGeom>
        </p:spPr>
        <p:txBody>
          <a:bodyPr vert="horz" lIns="91440" tIns="45720" rIns="91440" bIns="45720" rtlCol="1">
            <a:noAutofit/>
          </a:bodyPr>
          <a:lstStyle/>
          <a:p>
            <a:pPr marL="342900" indent="-342900" algn="l" rtl="0">
              <a:buFont typeface="Arial" pitchFamily="34" charset="0"/>
              <a:buChar char="•"/>
              <a:defRPr/>
            </a:pPr>
            <a:r>
              <a:rPr lang="en-US" sz="2400" dirty="0"/>
              <a:t>A common variant puts more weight close to the central pixel. For example:</a:t>
            </a:r>
          </a:p>
          <a:p>
            <a:pPr algn="l" rtl="0">
              <a:buFont typeface="Arial" pitchFamily="34" charset="0"/>
              <a:buNone/>
              <a:defRPr/>
            </a:pPr>
            <a:endParaRPr lang="en-US" sz="2400" dirty="0">
              <a:solidFill>
                <a:prstClr val="black"/>
              </a:solidFill>
            </a:endParaRPr>
          </a:p>
        </p:txBody>
      </p:sp>
      <p:graphicFrame>
        <p:nvGraphicFramePr>
          <p:cNvPr id="5123" name="Object 3"/>
          <p:cNvGraphicFramePr>
            <a:graphicFrameLocks noChangeAspect="1"/>
          </p:cNvGraphicFramePr>
          <p:nvPr/>
        </p:nvGraphicFramePr>
        <p:xfrm>
          <a:off x="1475656" y="2420888"/>
          <a:ext cx="6840760" cy="1306857"/>
        </p:xfrm>
        <a:graphic>
          <a:graphicData uri="http://schemas.openxmlformats.org/presentationml/2006/ole">
            <mc:AlternateContent xmlns:mc="http://schemas.openxmlformats.org/markup-compatibility/2006">
              <mc:Choice xmlns:v="urn:schemas-microsoft-com:vml" Requires="v">
                <p:oleObj spid="_x0000_s7254" name="Equation" r:id="rId3" imgW="3721100" imgH="711200" progId="Equation.DSMT4">
                  <p:embed/>
                </p:oleObj>
              </mc:Choice>
              <mc:Fallback>
                <p:oleObj name="Equation" r:id="rId3" imgW="3721100" imgH="71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420888"/>
                        <a:ext cx="6840760" cy="1306857"/>
                      </a:xfrm>
                      <a:prstGeom prst="rect">
                        <a:avLst/>
                      </a:prstGeom>
                      <a:noFill/>
                    </p:spPr>
                  </p:pic>
                </p:oleObj>
              </mc:Fallback>
            </mc:AlternateContent>
          </a:graphicData>
        </a:graphic>
      </p:graphicFrame>
      <p:graphicFrame>
        <p:nvGraphicFramePr>
          <p:cNvPr id="5124" name="Object 4"/>
          <p:cNvGraphicFramePr>
            <a:graphicFrameLocks noChangeAspect="1"/>
          </p:cNvGraphicFramePr>
          <p:nvPr/>
        </p:nvGraphicFramePr>
        <p:xfrm>
          <a:off x="6156176" y="4357193"/>
          <a:ext cx="2245470" cy="1177674"/>
        </p:xfrm>
        <a:graphic>
          <a:graphicData uri="http://schemas.openxmlformats.org/presentationml/2006/ole">
            <mc:AlternateContent xmlns:mc="http://schemas.openxmlformats.org/markup-compatibility/2006">
              <mc:Choice xmlns:v="urn:schemas-microsoft-com:vml" Requires="v">
                <p:oleObj spid="_x0000_s7255" name="Equation" r:id="rId5" imgW="1333500" imgH="711200" progId="Equation.DSMT4">
                  <p:embed/>
                </p:oleObj>
              </mc:Choice>
              <mc:Fallback>
                <p:oleObj name="Equation" r:id="rId5" imgW="1333500" imgH="71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4357193"/>
                        <a:ext cx="2245470" cy="1177674"/>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2692591" y="1772816"/>
          <a:ext cx="1519369" cy="533112"/>
        </p:xfrm>
        <a:graphic>
          <a:graphicData uri="http://schemas.openxmlformats.org/presentationml/2006/ole">
            <mc:AlternateContent xmlns:mc="http://schemas.openxmlformats.org/markup-compatibility/2006">
              <mc:Choice xmlns:v="urn:schemas-microsoft-com:vml" Requires="v">
                <p:oleObj spid="_x0000_s7256" name="Equation" r:id="rId7" imgW="723600" imgH="253800" progId="Equation.3">
                  <p:embed/>
                </p:oleObj>
              </mc:Choice>
              <mc:Fallback>
                <p:oleObj name="Equation" r:id="rId7" imgW="7236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2591" y="1772816"/>
                        <a:ext cx="1519369" cy="533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7230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19256" cy="922114"/>
          </a:xfrm>
        </p:spPr>
        <p:txBody>
          <a:bodyPr>
            <a:normAutofit/>
          </a:bodyPr>
          <a:lstStyle/>
          <a:p>
            <a:r>
              <a:rPr lang="en-US" sz="3600" dirty="0" err="1"/>
              <a:t>Denoising</a:t>
            </a:r>
            <a:r>
              <a:rPr lang="en-US" sz="3600" dirty="0"/>
              <a:t> by Local Means: </a:t>
            </a:r>
            <a:r>
              <a:rPr lang="en-US" sz="3600" dirty="0">
                <a:solidFill>
                  <a:srgbClr val="FF0000"/>
                </a:solidFill>
              </a:rPr>
              <a:t>Limitations</a:t>
            </a:r>
            <a:endParaRPr lang="he-IL" sz="3600"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504" y="980728"/>
                <a:ext cx="8928992" cy="5616624"/>
              </a:xfrm>
            </p:spPr>
            <p:txBody>
              <a:bodyPr>
                <a:noAutofit/>
              </a:bodyPr>
              <a:lstStyle/>
              <a:p>
                <a:pPr marL="652462" indent="-457200">
                  <a:lnSpc>
                    <a:spcPct val="90000"/>
                  </a:lnSpc>
                  <a:spcBef>
                    <a:spcPts val="0"/>
                  </a:spcBef>
                  <a:buClr>
                    <a:srgbClr val="FF0000"/>
                  </a:buClr>
                  <a:buFont typeface="Calibri" panose="020F0502020204030204" pitchFamily="34" charset="0"/>
                  <a:buChar char="X"/>
                </a:pPr>
                <a:r>
                  <a:rPr lang="en-US" sz="2400" dirty="0"/>
                  <a:t>When the pixel </a:t>
                </a:r>
                <a:r>
                  <a:rPr lang="en-US" sz="2400" dirty="0" err="1">
                    <a:solidFill>
                      <a:schemeClr val="tx2"/>
                    </a:solidFill>
                  </a:rPr>
                  <a:t>x,y</a:t>
                </a:r>
                <a:r>
                  <a:rPr lang="en-US" sz="2400" dirty="0"/>
                  <a:t> does not reside in a </a:t>
                </a:r>
                <a:r>
                  <a:rPr lang="en-US" sz="2400" dirty="0">
                    <a:solidFill>
                      <a:srgbClr val="FF0000"/>
                    </a:solidFill>
                  </a:rPr>
                  <a:t>smooth</a:t>
                </a:r>
                <a:r>
                  <a:rPr lang="en-US" sz="2400" dirty="0"/>
                  <a:t> portion of the image, averaging does </a:t>
                </a:r>
                <a:r>
                  <a:rPr lang="en-US" sz="2400" dirty="0">
                    <a:solidFill>
                      <a:srgbClr val="FF0000"/>
                    </a:solidFill>
                  </a:rPr>
                  <a:t>not</a:t>
                </a:r>
                <a:r>
                  <a:rPr lang="en-US" sz="2400" dirty="0"/>
                  <a:t> preserve the signal component of the image. The outcome is an image with </a:t>
                </a:r>
                <a:r>
                  <a:rPr lang="en-US" sz="2400" dirty="0">
                    <a:solidFill>
                      <a:srgbClr val="FF0000"/>
                    </a:solidFill>
                  </a:rPr>
                  <a:t>blurred edges</a:t>
                </a:r>
                <a:r>
                  <a:rPr lang="en-US" sz="2400" dirty="0"/>
                  <a:t>.</a:t>
                </a:r>
              </a:p>
              <a:p>
                <a:pPr>
                  <a:spcBef>
                    <a:spcPts val="0"/>
                  </a:spcBef>
                </a:pPr>
                <a:endParaRPr lang="en-US" sz="2400" dirty="0"/>
              </a:p>
              <a:p>
                <a:pPr marL="652462" indent="-457200">
                  <a:lnSpc>
                    <a:spcPct val="90000"/>
                  </a:lnSpc>
                  <a:spcBef>
                    <a:spcPts val="0"/>
                  </a:spcBef>
                  <a:buClr>
                    <a:srgbClr val="FF0000"/>
                  </a:buClr>
                  <a:buFont typeface="Calibri" panose="020F0502020204030204" pitchFamily="34" charset="0"/>
                  <a:buChar char="X"/>
                </a:pPr>
                <a:r>
                  <a:rPr lang="en-US" sz="2400" dirty="0"/>
                  <a:t>Sensitivity to </a:t>
                </a:r>
                <a:r>
                  <a:rPr lang="en-US" sz="2400" dirty="0">
                    <a:solidFill>
                      <a:srgbClr val="FF0000"/>
                    </a:solidFill>
                  </a:rPr>
                  <a:t>spurious extreme values</a:t>
                </a:r>
                <a:r>
                  <a:rPr lang="en-US" sz="2400" dirty="0"/>
                  <a:t> (a general problem with average), example: salt and pepper noise.</a:t>
                </a:r>
              </a:p>
              <a:p>
                <a:pPr>
                  <a:spcBef>
                    <a:spcPts val="0"/>
                  </a:spcBef>
                </a:pPr>
                <a:endParaRPr lang="en-US" sz="2400" dirty="0"/>
              </a:p>
              <a:p>
                <a:pPr lvl="1">
                  <a:spcBef>
                    <a:spcPts val="0"/>
                  </a:spcBef>
                </a:pPr>
                <a:r>
                  <a:rPr lang="en-US" sz="2400" dirty="0"/>
                  <a:t>For example, suppose the original area of the image has intensity level of </a:t>
                </a:r>
                <a:r>
                  <a:rPr lang="en-US" sz="2400" dirty="0">
                    <a:solidFill>
                      <a:schemeClr val="tx2"/>
                    </a:solidFill>
                  </a:rPr>
                  <a:t>240</a:t>
                </a:r>
                <a:r>
                  <a:rPr lang="en-US" sz="2400" dirty="0"/>
                  <a:t>. Yet in the </a:t>
                </a:r>
                <a:r>
                  <a:rPr lang="en-US" sz="2400" dirty="0">
                    <a:solidFill>
                      <a:schemeClr val="tx2"/>
                    </a:solidFill>
                  </a:rPr>
                  <a:t>N</a:t>
                </a:r>
                <a:r>
                  <a:rPr lang="en-US" sz="2400" baseline="-25000" dirty="0">
                    <a:solidFill>
                      <a:schemeClr val="tx2"/>
                    </a:solidFill>
                  </a:rPr>
                  <a:t>3x3</a:t>
                </a:r>
                <a:r>
                  <a:rPr lang="en-US" sz="2400" dirty="0">
                    <a:solidFill>
                      <a:schemeClr val="tx2"/>
                    </a:solidFill>
                  </a:rPr>
                  <a:t>(x, y) </a:t>
                </a:r>
                <a:r>
                  <a:rPr lang="en-US" sz="2400" dirty="0"/>
                  <a:t>neighborhood, one pixel, e.g. </a:t>
                </a:r>
                <a:r>
                  <a:rPr lang="en-US" sz="2400" dirty="0">
                    <a:solidFill>
                      <a:schemeClr val="tx2"/>
                    </a:solidFill>
                  </a:rPr>
                  <a:t>x-1, y-1</a:t>
                </a:r>
                <a:r>
                  <a:rPr lang="en-US" sz="2400" dirty="0"/>
                  <a:t>, is observed as very dark, e.g. intensity level around </a:t>
                </a:r>
                <a:r>
                  <a:rPr lang="en-US" sz="2400" dirty="0">
                    <a:solidFill>
                      <a:schemeClr val="tx2"/>
                    </a:solidFill>
                  </a:rPr>
                  <a:t>20</a:t>
                </a:r>
                <a:r>
                  <a:rPr lang="en-US" sz="2400" dirty="0"/>
                  <a:t>, due to noise.</a:t>
                </a:r>
              </a:p>
              <a:p>
                <a:pPr lvl="1">
                  <a:spcBef>
                    <a:spcPts val="0"/>
                  </a:spcBef>
                </a:pPr>
                <a:endParaRPr lang="en-US" sz="2400" dirty="0"/>
              </a:p>
              <a:p>
                <a:pPr lvl="1">
                  <a:spcBef>
                    <a:spcPts val="0"/>
                  </a:spcBef>
                </a:pPr>
                <a14:m>
                  <m:oMath xmlns:m="http://schemas.openxmlformats.org/officeDocument/2006/math">
                    <m:acc>
                      <m:accPr>
                        <m:chr m:val="̂"/>
                        <m:ctrlPr>
                          <a:rPr lang="en-US" sz="2400" i="1" dirty="0">
                            <a:solidFill>
                              <a:schemeClr val="tx2"/>
                            </a:solidFill>
                            <a:latin typeface="Cambria Math" panose="02040503050406030204" pitchFamily="18" charset="0"/>
                          </a:rPr>
                        </m:ctrlPr>
                      </m:accPr>
                      <m:e>
                        <m:r>
                          <a:rPr lang="en-US" sz="2400" dirty="0">
                            <a:solidFill>
                              <a:schemeClr val="tx2"/>
                            </a:solidFill>
                            <a:latin typeface="Cambria Math"/>
                          </a:rPr>
                          <m:t>𝑇</m:t>
                        </m:r>
                      </m:e>
                    </m:acc>
                  </m:oMath>
                </a14:m>
                <a:r>
                  <a:rPr lang="en-US" sz="2400" dirty="0">
                    <a:solidFill>
                      <a:schemeClr val="tx2"/>
                    </a:solidFill>
                  </a:rPr>
                  <a:t>(x-1, y-1) </a:t>
                </a:r>
                <a:r>
                  <a:rPr lang="en-US" sz="2400" dirty="0"/>
                  <a:t>will be corrected to </a:t>
                </a:r>
                <a:r>
                  <a:rPr lang="en-US" sz="2400" dirty="0">
                    <a:solidFill>
                      <a:schemeClr val="tx2"/>
                    </a:solidFill>
                  </a:rPr>
                  <a:t>216</a:t>
                </a:r>
                <a:r>
                  <a:rPr lang="en-US" sz="2400" dirty="0"/>
                  <a:t>. Each of the other 8 pixels containing </a:t>
                </a:r>
                <a:r>
                  <a:rPr lang="en-US" sz="2400" dirty="0">
                    <a:solidFill>
                      <a:schemeClr val="tx2"/>
                    </a:solidFill>
                  </a:rPr>
                  <a:t>x-1, y-1 </a:t>
                </a:r>
                <a:r>
                  <a:rPr lang="en-US" sz="2400" dirty="0"/>
                  <a:t>in their neighborhood, will also exhibit  such "correction", which is undesirable.</a:t>
                </a:r>
                <a:endParaRPr lang="he-IL"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504" y="980728"/>
                <a:ext cx="8928992" cy="5616624"/>
              </a:xfrm>
              <a:blipFill rotWithShape="0">
                <a:blip r:embed="rId2"/>
                <a:stretch>
                  <a:fillRect t="-1629" r="-137"/>
                </a:stretch>
              </a:blipFill>
            </p:spPr>
            <p:txBody>
              <a:bodyPr/>
              <a:lstStyle/>
              <a:p>
                <a:r>
                  <a:rPr lang="en-US">
                    <a:noFill/>
                  </a:rPr>
                  <a:t> </a:t>
                </a:r>
              </a:p>
            </p:txBody>
          </p:sp>
        </mc:Fallback>
      </mc:AlternateContent>
    </p:spTree>
    <p:extLst>
      <p:ext uri="{BB962C8B-B14F-4D97-AF65-F5344CB8AC3E}">
        <p14:creationId xmlns:p14="http://schemas.microsoft.com/office/powerpoint/2010/main" val="427118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4000" dirty="0">
                <a:solidFill>
                  <a:srgbClr val="FF0000"/>
                </a:solidFill>
              </a:rPr>
              <a:t>Salt and Pepper </a:t>
            </a:r>
            <a:r>
              <a:rPr lang="nb-NO" sz="4000" dirty="0"/>
              <a:t>Noise Model</a:t>
            </a:r>
            <a:endParaRPr lang="he-IL" sz="4000" dirty="0"/>
          </a:p>
        </p:txBody>
      </p:sp>
      <p:pic>
        <p:nvPicPr>
          <p:cNvPr id="13314" name="Picture 2"/>
          <p:cNvPicPr>
            <a:picLocks noChangeAspect="1" noChangeArrowheads="1"/>
          </p:cNvPicPr>
          <p:nvPr/>
        </p:nvPicPr>
        <p:blipFill>
          <a:blip r:embed="rId2" cstate="print"/>
          <a:srcRect/>
          <a:stretch>
            <a:fillRect/>
          </a:stretch>
        </p:blipFill>
        <p:spPr bwMode="auto">
          <a:xfrm>
            <a:off x="190500" y="3091780"/>
            <a:ext cx="8763000" cy="2857500"/>
          </a:xfrm>
          <a:prstGeom prst="rect">
            <a:avLst/>
          </a:prstGeom>
          <a:noFill/>
          <a:ln w="9525">
            <a:noFill/>
            <a:miter lim="800000"/>
            <a:headEnd/>
            <a:tailEnd/>
          </a:ln>
        </p:spPr>
      </p:pic>
      <p:sp>
        <p:nvSpPr>
          <p:cNvPr id="5" name="Rectangle 4"/>
          <p:cNvSpPr/>
          <p:nvPr/>
        </p:nvSpPr>
        <p:spPr>
          <a:xfrm>
            <a:off x="467544" y="6084004"/>
            <a:ext cx="8352928" cy="369332"/>
          </a:xfrm>
          <a:prstGeom prst="rect">
            <a:avLst/>
          </a:prstGeom>
        </p:spPr>
        <p:txBody>
          <a:bodyPr wrap="square">
            <a:spAutoFit/>
          </a:bodyPr>
          <a:lstStyle/>
          <a:p>
            <a:pPr algn="l" rtl="0"/>
            <a:r>
              <a:rPr lang="fr-FR" dirty="0">
                <a:solidFill>
                  <a:prstClr val="black"/>
                </a:solidFill>
              </a:rPr>
              <a:t>Original image                             Salt &amp; </a:t>
            </a:r>
            <a:r>
              <a:rPr lang="fr-FR" dirty="0" err="1">
                <a:solidFill>
                  <a:prstClr val="black"/>
                </a:solidFill>
              </a:rPr>
              <a:t>pepper</a:t>
            </a:r>
            <a:r>
              <a:rPr lang="fr-FR" dirty="0">
                <a:solidFill>
                  <a:prstClr val="black"/>
                </a:solidFill>
              </a:rPr>
              <a:t> noise                        </a:t>
            </a:r>
            <a:r>
              <a:rPr lang="fr-FR" dirty="0" err="1">
                <a:solidFill>
                  <a:prstClr val="black"/>
                </a:solidFill>
              </a:rPr>
              <a:t>Gaussian</a:t>
            </a:r>
            <a:r>
              <a:rPr lang="fr-FR" dirty="0">
                <a:solidFill>
                  <a:prstClr val="black"/>
                </a:solidFill>
              </a:rPr>
              <a:t> noise</a:t>
            </a:r>
            <a:endParaRPr lang="he-IL" dirty="0">
              <a:solidFill>
                <a:prstClr val="black"/>
              </a:solidFill>
            </a:endParaRPr>
          </a:p>
        </p:txBody>
      </p:sp>
      <p:sp>
        <p:nvSpPr>
          <p:cNvPr id="6" name="Rectangle 5"/>
          <p:cNvSpPr/>
          <p:nvPr/>
        </p:nvSpPr>
        <p:spPr>
          <a:xfrm>
            <a:off x="395536" y="1340768"/>
            <a:ext cx="8208912" cy="1200329"/>
          </a:xfrm>
          <a:prstGeom prst="rect">
            <a:avLst/>
          </a:prstGeom>
        </p:spPr>
        <p:txBody>
          <a:bodyPr wrap="square">
            <a:spAutoFit/>
          </a:bodyPr>
          <a:lstStyle/>
          <a:p>
            <a:pPr algn="l" rtl="0"/>
            <a:r>
              <a:rPr lang="en-US" sz="2400" dirty="0">
                <a:solidFill>
                  <a:prstClr val="black"/>
                </a:solidFill>
              </a:rPr>
              <a:t>A different type of noise is the so called </a:t>
            </a:r>
            <a:r>
              <a:rPr lang="en-US" sz="2400" dirty="0">
                <a:solidFill>
                  <a:srgbClr val="1F497D"/>
                </a:solidFill>
              </a:rPr>
              <a:t>salt and pepper</a:t>
            </a:r>
            <a:r>
              <a:rPr lang="en-US" sz="2400" dirty="0">
                <a:solidFill>
                  <a:prstClr val="black"/>
                </a:solidFill>
              </a:rPr>
              <a:t> noise -</a:t>
            </a:r>
          </a:p>
          <a:p>
            <a:pPr algn="l" rtl="0"/>
            <a:r>
              <a:rPr lang="en-US" sz="2400" dirty="0">
                <a:solidFill>
                  <a:prstClr val="black"/>
                </a:solidFill>
              </a:rPr>
              <a:t>extreme grey levels (white and black), or </a:t>
            </a:r>
            <a:r>
              <a:rPr lang="en-US" sz="2400" dirty="0">
                <a:solidFill>
                  <a:srgbClr val="1F497D"/>
                </a:solidFill>
              </a:rPr>
              <a:t>bursts</a:t>
            </a:r>
            <a:r>
              <a:rPr lang="en-US" sz="2400" dirty="0">
                <a:solidFill>
                  <a:prstClr val="black"/>
                </a:solidFill>
              </a:rPr>
              <a:t>, appearing at random and independently in a small number of pixels.</a:t>
            </a:r>
            <a:endParaRPr lang="he-IL" sz="2400" dirty="0">
              <a:solidFill>
                <a:prstClr val="black"/>
              </a:solidFill>
            </a:endParaRPr>
          </a:p>
        </p:txBody>
      </p:sp>
    </p:spTree>
    <p:extLst>
      <p:ext uri="{BB962C8B-B14F-4D97-AF65-F5344CB8AC3E}">
        <p14:creationId xmlns:p14="http://schemas.microsoft.com/office/powerpoint/2010/main" val="3419684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19256" cy="850106"/>
          </a:xfrm>
        </p:spPr>
        <p:txBody>
          <a:bodyPr>
            <a:normAutofit/>
          </a:bodyPr>
          <a:lstStyle/>
          <a:p>
            <a:r>
              <a:rPr lang="en-US" sz="3200" dirty="0"/>
              <a:t>Salt and Pepper Noise: Python Code</a:t>
            </a:r>
            <a:endParaRPr lang="he-IL" sz="3200" dirty="0"/>
          </a:p>
        </p:txBody>
      </p:sp>
      <p:sp>
        <p:nvSpPr>
          <p:cNvPr id="5" name="Rectangle 4"/>
          <p:cNvSpPr/>
          <p:nvPr/>
        </p:nvSpPr>
        <p:spPr>
          <a:xfrm>
            <a:off x="395536" y="822722"/>
            <a:ext cx="8568952" cy="1200329"/>
          </a:xfrm>
          <a:prstGeom prst="rect">
            <a:avLst/>
          </a:prstGeom>
        </p:spPr>
        <p:txBody>
          <a:bodyPr wrap="square">
            <a:spAutoFit/>
          </a:bodyPr>
          <a:lstStyle/>
          <a:p>
            <a:pPr marL="342900" indent="-342900" algn="l" rtl="0">
              <a:buFont typeface="Arial" panose="020B0604020202020204" pitchFamily="34" charset="0"/>
              <a:buChar char="•"/>
            </a:pPr>
            <a:r>
              <a:rPr lang="en-US" sz="2400" dirty="0">
                <a:solidFill>
                  <a:prstClr val="black"/>
                </a:solidFill>
              </a:rPr>
              <a:t>Salt and pepper noise is not as fundamental in statistics so we'll write the code for it ourselves. The default parameter </a:t>
            </a:r>
            <a:r>
              <a:rPr lang="en-US" sz="2400" dirty="0">
                <a:solidFill>
                  <a:srgbClr val="1F497D"/>
                </a:solidFill>
              </a:rPr>
              <a:t>p=0.01</a:t>
            </a:r>
            <a:r>
              <a:rPr lang="en-US" sz="2400" dirty="0">
                <a:solidFill>
                  <a:prstClr val="black"/>
                </a:solidFill>
              </a:rPr>
              <a:t> is the probability of a pixel being "hit" by the SP noise.</a:t>
            </a:r>
          </a:p>
        </p:txBody>
      </p:sp>
      <p:pic>
        <p:nvPicPr>
          <p:cNvPr id="7" name="תמונה 6"/>
          <p:cNvPicPr>
            <a:picLocks noChangeAspect="1"/>
          </p:cNvPicPr>
          <p:nvPr/>
        </p:nvPicPr>
        <p:blipFill>
          <a:blip r:embed="rId2"/>
          <a:stretch>
            <a:fillRect/>
          </a:stretch>
        </p:blipFill>
        <p:spPr>
          <a:xfrm>
            <a:off x="251520" y="1988840"/>
            <a:ext cx="8595360" cy="4803953"/>
          </a:xfrm>
          <a:prstGeom prst="rect">
            <a:avLst/>
          </a:prstGeom>
        </p:spPr>
      </p:pic>
    </p:spTree>
    <p:extLst>
      <p:ext uri="{BB962C8B-B14F-4D97-AF65-F5344CB8AC3E}">
        <p14:creationId xmlns:p14="http://schemas.microsoft.com/office/powerpoint/2010/main" val="3507026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19256" cy="936104"/>
          </a:xfrm>
        </p:spPr>
        <p:txBody>
          <a:bodyPr>
            <a:noAutofit/>
          </a:bodyPr>
          <a:lstStyle/>
          <a:p>
            <a:r>
              <a:rPr lang="en-US" sz="3200" dirty="0"/>
              <a:t>Adding S&amp;P Noise to an Image: Examples</a:t>
            </a:r>
            <a:endParaRPr lang="he-IL" sz="3200" dirty="0"/>
          </a:p>
        </p:txBody>
      </p:sp>
      <p:pic>
        <p:nvPicPr>
          <p:cNvPr id="4" name="תמונה 3"/>
          <p:cNvPicPr>
            <a:picLocks noChangeAspect="1"/>
          </p:cNvPicPr>
          <p:nvPr/>
        </p:nvPicPr>
        <p:blipFill>
          <a:blip r:embed="rId2"/>
          <a:stretch>
            <a:fillRect/>
          </a:stretch>
        </p:blipFill>
        <p:spPr>
          <a:xfrm>
            <a:off x="1259632" y="913494"/>
            <a:ext cx="6096000" cy="5648325"/>
          </a:xfrm>
          <a:prstGeom prst="rect">
            <a:avLst/>
          </a:prstGeom>
        </p:spPr>
      </p:pic>
    </p:spTree>
    <p:extLst>
      <p:ext uri="{BB962C8B-B14F-4D97-AF65-F5344CB8AC3E}">
        <p14:creationId xmlns:p14="http://schemas.microsoft.com/office/powerpoint/2010/main" val="788841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4000" dirty="0" err="1"/>
              <a:t>Denoising</a:t>
            </a:r>
            <a:r>
              <a:rPr lang="en-US" sz="4000" dirty="0"/>
              <a:t> by Local Medians</a:t>
            </a:r>
            <a:endParaRPr lang="he-IL" sz="4000" dirty="0"/>
          </a:p>
        </p:txBody>
      </p:sp>
      <p:sp>
        <p:nvSpPr>
          <p:cNvPr id="3" name="Content Placeholder 2"/>
          <p:cNvSpPr>
            <a:spLocks noGrp="1"/>
          </p:cNvSpPr>
          <p:nvPr>
            <p:ph idx="1"/>
          </p:nvPr>
        </p:nvSpPr>
        <p:spPr>
          <a:xfrm>
            <a:off x="323528" y="1268760"/>
            <a:ext cx="8363272" cy="5112568"/>
          </a:xfrm>
        </p:spPr>
        <p:txBody>
          <a:bodyPr>
            <a:normAutofit lnSpcReduction="10000"/>
          </a:bodyPr>
          <a:lstStyle/>
          <a:p>
            <a:pPr>
              <a:spcBef>
                <a:spcPts val="0"/>
              </a:spcBef>
            </a:pPr>
            <a:r>
              <a:rPr lang="en-US" sz="2800" dirty="0"/>
              <a:t>Replace the observed value </a:t>
            </a:r>
            <a:r>
              <a:rPr lang="en-US" sz="2800" dirty="0">
                <a:solidFill>
                  <a:srgbClr val="FF0000"/>
                </a:solidFill>
              </a:rPr>
              <a:t>M(x, y), </a:t>
            </a:r>
            <a:r>
              <a:rPr lang="en-US" sz="2800" dirty="0"/>
              <a:t>by the </a:t>
            </a:r>
            <a:r>
              <a:rPr lang="en-US" sz="2800" dirty="0">
                <a:solidFill>
                  <a:srgbClr val="FF0000"/>
                </a:solidFill>
              </a:rPr>
              <a:t>median</a:t>
            </a:r>
            <a:r>
              <a:rPr lang="en-US" sz="2800" dirty="0"/>
              <a:t> of the observed values in a </a:t>
            </a:r>
            <a:r>
              <a:rPr lang="en-US" sz="2800" dirty="0">
                <a:solidFill>
                  <a:schemeClr val="tx2"/>
                </a:solidFill>
              </a:rPr>
              <a:t>neighborhood</a:t>
            </a:r>
            <a:r>
              <a:rPr lang="en-US" sz="2800" dirty="0"/>
              <a:t> of </a:t>
            </a:r>
            <a:r>
              <a:rPr lang="en-US" sz="2800" dirty="0">
                <a:solidFill>
                  <a:srgbClr val="FF0000"/>
                </a:solidFill>
              </a:rPr>
              <a:t>(x, y)</a:t>
            </a:r>
            <a:r>
              <a:rPr lang="en-US" sz="2800" dirty="0"/>
              <a:t>.</a:t>
            </a:r>
          </a:p>
          <a:p>
            <a:pPr marL="457200" indent="-261938">
              <a:spcBef>
                <a:spcPts val="0"/>
              </a:spcBef>
              <a:buNone/>
            </a:pPr>
            <a:endParaRPr lang="en-US" sz="2800" dirty="0"/>
          </a:p>
          <a:p>
            <a:pPr marL="652462" indent="-457200">
              <a:spcBef>
                <a:spcPts val="0"/>
              </a:spcBef>
              <a:buFont typeface="Wingdings" panose="05000000000000000000" pitchFamily="2" charset="2"/>
              <a:buChar char="ü"/>
            </a:pPr>
            <a:r>
              <a:rPr lang="en-US" sz="2800" dirty="0"/>
              <a:t>The median </a:t>
            </a:r>
            <a:r>
              <a:rPr lang="en-US" sz="2800" dirty="0">
                <a:solidFill>
                  <a:srgbClr val="FF0000"/>
                </a:solidFill>
              </a:rPr>
              <a:t>preserves </a:t>
            </a:r>
            <a:r>
              <a:rPr lang="en-US" sz="2800" b="1" dirty="0"/>
              <a:t>edges </a:t>
            </a:r>
            <a:r>
              <a:rPr lang="en-US" sz="2800" dirty="0"/>
              <a:t>(a big plus).</a:t>
            </a:r>
          </a:p>
          <a:p>
            <a:pPr marL="457200" indent="-261938">
              <a:spcBef>
                <a:spcPts val="0"/>
              </a:spcBef>
            </a:pPr>
            <a:endParaRPr lang="en-US" sz="2800" dirty="0"/>
          </a:p>
          <a:p>
            <a:pPr marL="652462" indent="-457200">
              <a:spcBef>
                <a:spcPts val="0"/>
              </a:spcBef>
              <a:buFont typeface="Wingdings" panose="05000000000000000000" pitchFamily="2" charset="2"/>
              <a:buChar char="ü"/>
            </a:pPr>
            <a:r>
              <a:rPr lang="en-US" sz="2800" dirty="0"/>
              <a:t>The median is </a:t>
            </a:r>
            <a:r>
              <a:rPr lang="en-US" sz="2800" dirty="0">
                <a:solidFill>
                  <a:srgbClr val="FF0000"/>
                </a:solidFill>
              </a:rPr>
              <a:t>not sensitive </a:t>
            </a:r>
            <a:r>
              <a:rPr lang="en-US" sz="2800" dirty="0"/>
              <a:t>to spurious extreme values, so it withstands salt and pepper noise easily.</a:t>
            </a:r>
          </a:p>
          <a:p>
            <a:pPr marL="457200" indent="-261938">
              <a:spcBef>
                <a:spcPts val="0"/>
              </a:spcBef>
            </a:pPr>
            <a:endParaRPr lang="en-US" sz="2800" dirty="0"/>
          </a:p>
          <a:p>
            <a:pPr marL="652462" indent="-457200">
              <a:spcBef>
                <a:spcPts val="0"/>
              </a:spcBef>
              <a:buClr>
                <a:srgbClr val="FF0000"/>
              </a:buClr>
              <a:buFont typeface="Calibri" panose="020F0502020204030204" pitchFamily="34" charset="0"/>
              <a:buChar char="X"/>
            </a:pPr>
            <a:r>
              <a:rPr lang="en-US" sz="2800" dirty="0"/>
              <a:t>However, the median tends to </a:t>
            </a:r>
            <a:r>
              <a:rPr lang="en-US" sz="2800" dirty="0">
                <a:solidFill>
                  <a:srgbClr val="FF0000"/>
                </a:solidFill>
              </a:rPr>
              <a:t>eliminate small, fine features</a:t>
            </a:r>
            <a:r>
              <a:rPr lang="en-US" sz="2800" dirty="0"/>
              <a:t> in the image, such as thin contours.</a:t>
            </a:r>
          </a:p>
          <a:p>
            <a:pPr marL="457200" indent="-261938">
              <a:spcBef>
                <a:spcPts val="0"/>
              </a:spcBef>
            </a:pPr>
            <a:endParaRPr lang="en-US" sz="2800" dirty="0"/>
          </a:p>
          <a:p>
            <a:pPr marL="652462" indent="-457200">
              <a:spcBef>
                <a:spcPts val="0"/>
              </a:spcBef>
              <a:buClr>
                <a:srgbClr val="FF0000"/>
              </a:buClr>
              <a:buFont typeface="Calibri" panose="020F0502020204030204" pitchFamily="34" charset="0"/>
              <a:buChar char="X"/>
            </a:pPr>
            <a:r>
              <a:rPr lang="en-US" sz="2800" dirty="0"/>
              <a:t>It also takes </a:t>
            </a:r>
            <a:r>
              <a:rPr lang="en-US" sz="2800" dirty="0">
                <a:solidFill>
                  <a:srgbClr val="FF0000"/>
                </a:solidFill>
              </a:rPr>
              <a:t>more time </a:t>
            </a:r>
            <a:r>
              <a:rPr lang="en-US" sz="2800" dirty="0"/>
              <a:t>to compute median than mean. </a:t>
            </a:r>
            <a:endParaRPr lang="he-IL" sz="2800" dirty="0"/>
          </a:p>
        </p:txBody>
      </p:sp>
    </p:spTree>
    <p:extLst>
      <p:ext uri="{BB962C8B-B14F-4D97-AF65-F5344CB8AC3E}">
        <p14:creationId xmlns:p14="http://schemas.microsoft.com/office/powerpoint/2010/main" val="2598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147248" cy="994122"/>
          </a:xfrm>
        </p:spPr>
        <p:txBody>
          <a:bodyPr/>
          <a:lstStyle/>
          <a:p>
            <a:r>
              <a:rPr lang="en-US" dirty="0"/>
              <a:t>Local Medians: Code</a:t>
            </a:r>
            <a:endParaRPr lang="he-IL" dirty="0"/>
          </a:p>
        </p:txBody>
      </p:sp>
      <p:sp>
        <p:nvSpPr>
          <p:cNvPr id="3" name="Content Placeholder 2"/>
          <p:cNvSpPr>
            <a:spLocks noGrp="1"/>
          </p:cNvSpPr>
          <p:nvPr>
            <p:ph idx="1"/>
          </p:nvPr>
        </p:nvSpPr>
        <p:spPr>
          <a:xfrm>
            <a:off x="107504" y="1052736"/>
            <a:ext cx="8928992" cy="5400600"/>
          </a:xfrm>
        </p:spPr>
        <p:txBody>
          <a:bodyPr>
            <a:normAutofit/>
          </a:bodyPr>
          <a:lstStyle/>
          <a:p>
            <a:pPr>
              <a:spcBef>
                <a:spcPts val="0"/>
              </a:spcBef>
            </a:pPr>
            <a:r>
              <a:rPr lang="en-US" sz="2400" dirty="0"/>
              <a:t>Median is computed by first </a:t>
            </a:r>
            <a:r>
              <a:rPr lang="en-US" sz="2400" dirty="0">
                <a:solidFill>
                  <a:srgbClr val="FF0000"/>
                </a:solidFill>
              </a:rPr>
              <a:t>sorting</a:t>
            </a:r>
            <a:r>
              <a:rPr lang="en-US" sz="2400" dirty="0"/>
              <a:t> the values in the local window, and taking the </a:t>
            </a:r>
            <a:r>
              <a:rPr lang="en-US" sz="2400" dirty="0">
                <a:solidFill>
                  <a:schemeClr val="tx2"/>
                </a:solidFill>
              </a:rPr>
              <a:t>middle </a:t>
            </a:r>
            <a:r>
              <a:rPr lang="en-US" sz="2400" dirty="0"/>
              <a:t>element.</a:t>
            </a:r>
          </a:p>
          <a:p>
            <a:pPr>
              <a:spcBef>
                <a:spcPts val="0"/>
              </a:spcBef>
              <a:buNone/>
            </a:pPr>
            <a:endParaRPr lang="en-US" sz="2400" dirty="0"/>
          </a:p>
          <a:p>
            <a:pPr>
              <a:spcBef>
                <a:spcPts val="0"/>
              </a:spcBef>
              <a:buNone/>
            </a:pPr>
            <a:endParaRPr lang="en-US" sz="2400" dirty="0"/>
          </a:p>
          <a:p>
            <a:pPr>
              <a:spcBef>
                <a:spcPts val="0"/>
              </a:spcBef>
              <a:buNone/>
            </a:pPr>
            <a:endParaRPr lang="en-US" sz="2400" dirty="0"/>
          </a:p>
          <a:p>
            <a:pPr>
              <a:spcBef>
                <a:spcPts val="0"/>
              </a:spcBef>
              <a:buNone/>
            </a:pPr>
            <a:endParaRPr lang="en-US" sz="2400" dirty="0"/>
          </a:p>
          <a:p>
            <a:pPr>
              <a:spcBef>
                <a:spcPts val="0"/>
              </a:spcBef>
              <a:buNone/>
            </a:pPr>
            <a:endParaRPr lang="en-US" sz="2400" dirty="0"/>
          </a:p>
          <a:p>
            <a:pPr>
              <a:spcBef>
                <a:spcPts val="0"/>
              </a:spcBef>
              <a:buNone/>
            </a:pPr>
            <a:endParaRPr lang="en-US" sz="2400" dirty="0"/>
          </a:p>
          <a:p>
            <a:pPr>
              <a:spcBef>
                <a:spcPts val="0"/>
              </a:spcBef>
              <a:buNone/>
            </a:pPr>
            <a:endParaRPr lang="en-US" sz="2400" dirty="0"/>
          </a:p>
          <a:p>
            <a:pPr>
              <a:spcBef>
                <a:spcPts val="0"/>
              </a:spcBef>
              <a:buNone/>
            </a:pPr>
            <a:endParaRPr lang="en-US" sz="2400" dirty="0"/>
          </a:p>
          <a:p>
            <a:pPr>
              <a:spcBef>
                <a:spcPts val="0"/>
              </a:spcBef>
              <a:buNone/>
            </a:pPr>
            <a:endParaRPr lang="en-US" sz="2400" dirty="0"/>
          </a:p>
          <a:p>
            <a:pPr>
              <a:spcBef>
                <a:spcPts val="0"/>
              </a:spcBef>
            </a:pPr>
            <a:endParaRPr lang="en-US" sz="2400" dirty="0">
              <a:solidFill>
                <a:srgbClr val="FF0000"/>
              </a:solidFill>
            </a:endParaRPr>
          </a:p>
          <a:p>
            <a:pPr>
              <a:spcBef>
                <a:spcPts val="0"/>
              </a:spcBef>
            </a:pPr>
            <a:endParaRPr lang="en-US" sz="2400" dirty="0">
              <a:solidFill>
                <a:srgbClr val="FF0000"/>
              </a:solidFill>
            </a:endParaRPr>
          </a:p>
        </p:txBody>
      </p:sp>
      <p:pic>
        <p:nvPicPr>
          <p:cNvPr id="5" name="תמונה 4"/>
          <p:cNvPicPr>
            <a:picLocks noChangeAspect="1"/>
          </p:cNvPicPr>
          <p:nvPr/>
        </p:nvPicPr>
        <p:blipFill>
          <a:blip r:embed="rId2"/>
          <a:stretch>
            <a:fillRect/>
          </a:stretch>
        </p:blipFill>
        <p:spPr>
          <a:xfrm>
            <a:off x="107504" y="2531715"/>
            <a:ext cx="8961120" cy="3306343"/>
          </a:xfrm>
          <a:prstGeom prst="rect">
            <a:avLst/>
          </a:prstGeom>
        </p:spPr>
      </p:pic>
    </p:spTree>
    <p:extLst>
      <p:ext uri="{BB962C8B-B14F-4D97-AF65-F5344CB8AC3E}">
        <p14:creationId xmlns:p14="http://schemas.microsoft.com/office/powerpoint/2010/main" val="776323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US" dirty="0"/>
              <a:t>Local Medians: A </a:t>
            </a:r>
            <a:r>
              <a:rPr lang="en-US" dirty="0">
                <a:solidFill>
                  <a:srgbClr val="FF0000"/>
                </a:solidFill>
              </a:rPr>
              <a:t>Synthetic</a:t>
            </a:r>
            <a:r>
              <a:rPr lang="en-US" dirty="0"/>
              <a:t> Example</a:t>
            </a:r>
            <a:endParaRPr lang="he-IL" dirty="0"/>
          </a:p>
        </p:txBody>
      </p:sp>
      <p:pic>
        <p:nvPicPr>
          <p:cNvPr id="6" name="תמונה 5"/>
          <p:cNvPicPr>
            <a:picLocks noChangeAspect="1"/>
          </p:cNvPicPr>
          <p:nvPr/>
        </p:nvPicPr>
        <p:blipFill>
          <a:blip r:embed="rId2"/>
          <a:stretch>
            <a:fillRect/>
          </a:stretch>
        </p:blipFill>
        <p:spPr>
          <a:xfrm>
            <a:off x="179512" y="1268760"/>
            <a:ext cx="5114925" cy="3086100"/>
          </a:xfrm>
          <a:prstGeom prst="rect">
            <a:avLst/>
          </a:prstGeom>
        </p:spPr>
      </p:pic>
      <p:pic>
        <p:nvPicPr>
          <p:cNvPr id="7" name="תמונה 6"/>
          <p:cNvPicPr>
            <a:picLocks noChangeAspect="1"/>
          </p:cNvPicPr>
          <p:nvPr/>
        </p:nvPicPr>
        <p:blipFill>
          <a:blip r:embed="rId3"/>
          <a:stretch>
            <a:fillRect/>
          </a:stretch>
        </p:blipFill>
        <p:spPr>
          <a:xfrm>
            <a:off x="3252904" y="3984625"/>
            <a:ext cx="5419725" cy="2371725"/>
          </a:xfrm>
          <a:prstGeom prst="rect">
            <a:avLst/>
          </a:prstGeom>
        </p:spPr>
      </p:pic>
      <p:sp>
        <p:nvSpPr>
          <p:cNvPr id="8" name="מלבן 7"/>
          <p:cNvSpPr/>
          <p:nvPr/>
        </p:nvSpPr>
        <p:spPr>
          <a:xfrm>
            <a:off x="1157424" y="5170487"/>
            <a:ext cx="1311257" cy="369332"/>
          </a:xfrm>
          <a:prstGeom prst="rect">
            <a:avLst/>
          </a:prstGeom>
        </p:spPr>
        <p:txBody>
          <a:bodyPr wrap="none">
            <a:spAutoFit/>
          </a:bodyPr>
          <a:lstStyle/>
          <a:p>
            <a:r>
              <a:rPr lang="en-US" dirty="0">
                <a:solidFill>
                  <a:srgbClr val="FF0000"/>
                </a:solidFill>
              </a:rPr>
              <a:t>No change !</a:t>
            </a:r>
          </a:p>
        </p:txBody>
      </p:sp>
    </p:spTree>
    <p:extLst>
      <p:ext uri="{BB962C8B-B14F-4D97-AF65-F5344CB8AC3E}">
        <p14:creationId xmlns:p14="http://schemas.microsoft.com/office/powerpoint/2010/main" val="8028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630"/>
            <a:ext cx="8147248" cy="850106"/>
          </a:xfrm>
        </p:spPr>
        <p:txBody>
          <a:bodyPr>
            <a:normAutofit/>
          </a:bodyPr>
          <a:lstStyle/>
          <a:p>
            <a:r>
              <a:rPr lang="en-US" sz="3200" dirty="0"/>
              <a:t>Local Medians: A Second </a:t>
            </a:r>
            <a:r>
              <a:rPr lang="en-US" sz="3200" dirty="0">
                <a:solidFill>
                  <a:srgbClr val="FF0000"/>
                </a:solidFill>
              </a:rPr>
              <a:t>Synthetic</a:t>
            </a:r>
            <a:r>
              <a:rPr lang="en-US" sz="3200" dirty="0"/>
              <a:t> Example</a:t>
            </a:r>
            <a:endParaRPr lang="he-IL" sz="3200" dirty="0"/>
          </a:p>
        </p:txBody>
      </p:sp>
      <p:sp>
        <p:nvSpPr>
          <p:cNvPr id="5" name="Content Placeholder 2"/>
          <p:cNvSpPr txBox="1">
            <a:spLocks/>
          </p:cNvSpPr>
          <p:nvPr/>
        </p:nvSpPr>
        <p:spPr>
          <a:xfrm>
            <a:off x="611560" y="4797152"/>
            <a:ext cx="5112568" cy="1080120"/>
          </a:xfrm>
          <a:prstGeom prst="rect">
            <a:avLst/>
          </a:prstGeom>
        </p:spPr>
        <p:txBody>
          <a:bodyPr vert="horz" lIns="91440" tIns="45720" rIns="91440" bIns="45720" rtlCol="1">
            <a:noAutofit/>
          </a:bodyPr>
          <a:lstStyle/>
          <a:p>
            <a:pPr marL="342900" indent="-342900" algn="l" rtl="0">
              <a:buFont typeface="Arial" pitchFamily="34" charset="0"/>
              <a:buNone/>
              <a:defRPr/>
            </a:pPr>
            <a:endParaRPr lang="en-US" sz="2000" dirty="0">
              <a:solidFill>
                <a:prstClr val="black"/>
              </a:solidFill>
            </a:endParaRPr>
          </a:p>
          <a:p>
            <a:pPr algn="l" rtl="0">
              <a:defRPr/>
            </a:pPr>
            <a:r>
              <a:rPr lang="en-US" sz="3200" dirty="0">
                <a:solidFill>
                  <a:prstClr val="black"/>
                </a:solidFill>
              </a:rPr>
              <a:t>The median </a:t>
            </a:r>
            <a:r>
              <a:rPr lang="en-US" sz="3200" dirty="0">
                <a:solidFill>
                  <a:srgbClr val="FF0000"/>
                </a:solidFill>
              </a:rPr>
              <a:t>ignores outliers..</a:t>
            </a:r>
            <a:endParaRPr lang="he-IL" sz="3200" dirty="0">
              <a:solidFill>
                <a:prstClr val="black"/>
              </a:solidFill>
            </a:endParaRPr>
          </a:p>
        </p:txBody>
      </p:sp>
      <p:pic>
        <p:nvPicPr>
          <p:cNvPr id="7" name="תמונה 6"/>
          <p:cNvPicPr>
            <a:picLocks noChangeAspect="1"/>
          </p:cNvPicPr>
          <p:nvPr/>
        </p:nvPicPr>
        <p:blipFill>
          <a:blip r:embed="rId2"/>
          <a:stretch>
            <a:fillRect/>
          </a:stretch>
        </p:blipFill>
        <p:spPr>
          <a:xfrm>
            <a:off x="323528" y="1072655"/>
            <a:ext cx="5819775" cy="3152775"/>
          </a:xfrm>
          <a:prstGeom prst="rect">
            <a:avLst/>
          </a:prstGeom>
        </p:spPr>
      </p:pic>
      <p:pic>
        <p:nvPicPr>
          <p:cNvPr id="9" name="תמונה 8"/>
          <p:cNvPicPr>
            <a:picLocks noChangeAspect="1"/>
          </p:cNvPicPr>
          <p:nvPr/>
        </p:nvPicPr>
        <p:blipFill>
          <a:blip r:embed="rId3"/>
          <a:stretch>
            <a:fillRect/>
          </a:stretch>
        </p:blipFill>
        <p:spPr>
          <a:xfrm>
            <a:off x="6435365" y="1844265"/>
            <a:ext cx="1895475" cy="4276725"/>
          </a:xfrm>
          <a:prstGeom prst="rect">
            <a:avLst/>
          </a:prstGeom>
          <a:ln w="19050">
            <a:solidFill>
              <a:schemeClr val="tx1"/>
            </a:solidFill>
          </a:ln>
        </p:spPr>
      </p:pic>
    </p:spTree>
    <p:extLst>
      <p:ext uri="{BB962C8B-B14F-4D97-AF65-F5344CB8AC3E}">
        <p14:creationId xmlns:p14="http://schemas.microsoft.com/office/powerpoint/2010/main" val="3468151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363272" cy="1152128"/>
          </a:xfrm>
        </p:spPr>
        <p:txBody>
          <a:bodyPr>
            <a:noAutofit/>
          </a:bodyPr>
          <a:lstStyle/>
          <a:p>
            <a:r>
              <a:rPr lang="en-US" sz="4000" dirty="0"/>
              <a:t>Time </a:t>
            </a:r>
            <a:r>
              <a:rPr lang="en-US" sz="4000" dirty="0">
                <a:solidFill>
                  <a:srgbClr val="FF0000"/>
                </a:solidFill>
              </a:rPr>
              <a:t>Complexity</a:t>
            </a:r>
            <a:r>
              <a:rPr lang="en-US" sz="4000" dirty="0"/>
              <a:t> of Local Means and Local Medians</a:t>
            </a:r>
            <a:endParaRPr lang="he-IL" sz="4000" dirty="0"/>
          </a:p>
        </p:txBody>
      </p:sp>
      <p:sp>
        <p:nvSpPr>
          <p:cNvPr id="3" name="Content Placeholder 2"/>
          <p:cNvSpPr>
            <a:spLocks noGrp="1"/>
          </p:cNvSpPr>
          <p:nvPr>
            <p:ph idx="1"/>
          </p:nvPr>
        </p:nvSpPr>
        <p:spPr>
          <a:xfrm>
            <a:off x="395536" y="1268760"/>
            <a:ext cx="8568952" cy="5373216"/>
          </a:xfrm>
        </p:spPr>
        <p:txBody>
          <a:bodyPr>
            <a:noAutofit/>
          </a:bodyPr>
          <a:lstStyle/>
          <a:p>
            <a:pPr>
              <a:spcBef>
                <a:spcPts val="0"/>
              </a:spcBef>
            </a:pPr>
            <a:r>
              <a:rPr lang="en-US" sz="2400" dirty="0"/>
              <a:t>Suppose the image dimensions are </a:t>
            </a:r>
            <a:r>
              <a:rPr lang="en-US" sz="2400" dirty="0">
                <a:solidFill>
                  <a:schemeClr val="tx2"/>
                </a:solidFill>
              </a:rPr>
              <a:t>n</a:t>
            </a:r>
            <a:r>
              <a:rPr lang="en-US" sz="2400" dirty="0"/>
              <a:t>-by-</a:t>
            </a:r>
            <a:r>
              <a:rPr lang="en-US" sz="2400" dirty="0">
                <a:solidFill>
                  <a:schemeClr val="tx2"/>
                </a:solidFill>
              </a:rPr>
              <a:t>m</a:t>
            </a:r>
            <a:r>
              <a:rPr lang="en-US" sz="2400" dirty="0"/>
              <a:t>.</a:t>
            </a:r>
          </a:p>
          <a:p>
            <a:pPr>
              <a:spcBef>
                <a:spcPts val="0"/>
              </a:spcBef>
            </a:pPr>
            <a:endParaRPr lang="en-US" sz="2400" dirty="0"/>
          </a:p>
          <a:p>
            <a:pPr>
              <a:spcBef>
                <a:spcPts val="0"/>
              </a:spcBef>
            </a:pPr>
            <a:r>
              <a:rPr lang="en-US" sz="2400" dirty="0"/>
              <a:t>The number of windows to process: </a:t>
            </a:r>
            <a:r>
              <a:rPr lang="en-US" sz="2400" i="1" dirty="0">
                <a:solidFill>
                  <a:srgbClr val="FF0000"/>
                </a:solidFill>
              </a:rPr>
              <a:t>O</a:t>
            </a:r>
            <a:r>
              <a:rPr lang="en-US" sz="2400" dirty="0">
                <a:solidFill>
                  <a:srgbClr val="FF0000"/>
                </a:solidFill>
              </a:rPr>
              <a:t>(</a:t>
            </a:r>
            <a:r>
              <a:rPr lang="en-US" sz="2400" dirty="0" err="1">
                <a:solidFill>
                  <a:srgbClr val="FF0000"/>
                </a:solidFill>
              </a:rPr>
              <a:t>n∙m</a:t>
            </a:r>
            <a:r>
              <a:rPr lang="en-US" sz="2400" dirty="0">
                <a:solidFill>
                  <a:srgbClr val="FF0000"/>
                </a:solidFill>
              </a:rPr>
              <a:t>)</a:t>
            </a:r>
            <a:r>
              <a:rPr lang="en-US" sz="2400" dirty="0">
                <a:solidFill>
                  <a:schemeClr val="tx2"/>
                </a:solidFill>
              </a:rPr>
              <a:t>  (</a:t>
            </a:r>
            <a:r>
              <a:rPr lang="en-US" sz="2400" dirty="0"/>
              <a:t>k&lt;&lt; </a:t>
            </a:r>
            <a:r>
              <a:rPr lang="en-US" sz="2400" dirty="0">
                <a:solidFill>
                  <a:schemeClr val="tx2"/>
                </a:solidFill>
              </a:rPr>
              <a:t>m, n).</a:t>
            </a:r>
            <a:endParaRPr lang="en-US" sz="2400" dirty="0"/>
          </a:p>
          <a:p>
            <a:pPr>
              <a:spcBef>
                <a:spcPts val="0"/>
              </a:spcBef>
            </a:pPr>
            <a:endParaRPr lang="en-US" sz="2400" dirty="0"/>
          </a:p>
          <a:p>
            <a:pPr>
              <a:spcBef>
                <a:spcPts val="0"/>
              </a:spcBef>
            </a:pPr>
            <a:r>
              <a:rPr lang="en-US" sz="2400" dirty="0"/>
              <a:t>For every window, compute the </a:t>
            </a:r>
            <a:r>
              <a:rPr lang="en-US" sz="2400" dirty="0">
                <a:solidFill>
                  <a:srgbClr val="FF0000"/>
                </a:solidFill>
              </a:rPr>
              <a:t>average</a:t>
            </a:r>
            <a:r>
              <a:rPr lang="en-US" sz="2400" dirty="0"/>
              <a:t> or </a:t>
            </a:r>
            <a:r>
              <a:rPr lang="en-US" sz="2400" dirty="0">
                <a:solidFill>
                  <a:srgbClr val="FF0000"/>
                </a:solidFill>
              </a:rPr>
              <a:t>median</a:t>
            </a:r>
            <a:r>
              <a:rPr lang="en-US" sz="2400" dirty="0"/>
              <a:t>.</a:t>
            </a:r>
          </a:p>
          <a:p>
            <a:pPr>
              <a:spcBef>
                <a:spcPts val="0"/>
              </a:spcBef>
            </a:pPr>
            <a:endParaRPr lang="en-US" sz="2400" dirty="0"/>
          </a:p>
          <a:p>
            <a:pPr>
              <a:spcBef>
                <a:spcPts val="0"/>
              </a:spcBef>
            </a:pPr>
            <a:r>
              <a:rPr lang="en-US" sz="2400" dirty="0"/>
              <a:t>Number of pixels in a window is </a:t>
            </a:r>
            <a:r>
              <a:rPr lang="en-US" sz="2400" dirty="0">
                <a:solidFill>
                  <a:schemeClr val="tx2"/>
                </a:solidFill>
              </a:rPr>
              <a:t>(2k + 1)</a:t>
            </a:r>
            <a:r>
              <a:rPr lang="en-US" sz="2400" baseline="30000" dirty="0">
                <a:solidFill>
                  <a:schemeClr val="tx2"/>
                </a:solidFill>
              </a:rPr>
              <a:t>2</a:t>
            </a:r>
            <a:r>
              <a:rPr lang="en-US" sz="2400" dirty="0">
                <a:solidFill>
                  <a:schemeClr val="tx2"/>
                </a:solidFill>
              </a:rPr>
              <a:t> = 4k</a:t>
            </a:r>
            <a:r>
              <a:rPr lang="en-US" sz="2400" baseline="30000" dirty="0">
                <a:solidFill>
                  <a:schemeClr val="tx2"/>
                </a:solidFill>
              </a:rPr>
              <a:t>2</a:t>
            </a:r>
            <a:r>
              <a:rPr lang="en-US" sz="2400" dirty="0">
                <a:solidFill>
                  <a:schemeClr val="tx2"/>
                </a:solidFill>
              </a:rPr>
              <a:t> + 4k + 1 = </a:t>
            </a:r>
            <a:r>
              <a:rPr lang="en-US" sz="2400" i="1" dirty="0">
                <a:solidFill>
                  <a:srgbClr val="FF0000"/>
                </a:solidFill>
              </a:rPr>
              <a:t>O</a:t>
            </a:r>
            <a:r>
              <a:rPr lang="en-US" sz="2400" dirty="0">
                <a:solidFill>
                  <a:srgbClr val="FF0000"/>
                </a:solidFill>
              </a:rPr>
              <a:t>(k</a:t>
            </a:r>
            <a:r>
              <a:rPr lang="en-US" sz="2400" baseline="30000" dirty="0">
                <a:solidFill>
                  <a:srgbClr val="FF0000"/>
                </a:solidFill>
              </a:rPr>
              <a:t>2</a:t>
            </a:r>
            <a:r>
              <a:rPr lang="en-US" sz="2400" dirty="0">
                <a:solidFill>
                  <a:srgbClr val="FF0000"/>
                </a:solidFill>
              </a:rPr>
              <a:t>)</a:t>
            </a:r>
            <a:r>
              <a:rPr lang="en-US" sz="2400" dirty="0">
                <a:solidFill>
                  <a:schemeClr val="tx2"/>
                </a:solidFill>
              </a:rPr>
              <a:t>. </a:t>
            </a:r>
            <a:r>
              <a:rPr lang="en-US" sz="2400" dirty="0"/>
              <a:t>This is the time complexity to compute the average. </a:t>
            </a:r>
          </a:p>
          <a:p>
            <a:pPr>
              <a:spcBef>
                <a:spcPts val="0"/>
              </a:spcBef>
            </a:pPr>
            <a:endParaRPr lang="en-US" sz="2400" b="1" dirty="0">
              <a:solidFill>
                <a:srgbClr val="0070C0"/>
              </a:solidFill>
            </a:endParaRPr>
          </a:p>
          <a:p>
            <a:pPr>
              <a:spcBef>
                <a:spcPts val="0"/>
              </a:spcBef>
            </a:pPr>
            <a:r>
              <a:rPr lang="en-US" sz="2400" b="1" dirty="0">
                <a:solidFill>
                  <a:srgbClr val="0070C0"/>
                </a:solidFill>
              </a:rPr>
              <a:t>For the median</a:t>
            </a:r>
            <a:r>
              <a:rPr lang="en-US" sz="2400" dirty="0"/>
              <a:t>: sorting </a:t>
            </a:r>
            <a:r>
              <a:rPr lang="en-US" sz="2400" dirty="0">
                <a:sym typeface="Wingdings" panose="05000000000000000000" pitchFamily="2" charset="2"/>
              </a:rPr>
              <a:t> </a:t>
            </a:r>
            <a:r>
              <a:rPr lang="en-US" sz="2400" i="1" dirty="0">
                <a:solidFill>
                  <a:schemeClr val="tx2"/>
                </a:solidFill>
              </a:rPr>
              <a:t>O</a:t>
            </a:r>
            <a:r>
              <a:rPr lang="en-US" sz="2400" dirty="0">
                <a:solidFill>
                  <a:schemeClr val="tx2"/>
                </a:solidFill>
              </a:rPr>
              <a:t>(k</a:t>
            </a:r>
            <a:r>
              <a:rPr lang="en-US" sz="2400" baseline="30000" dirty="0">
                <a:solidFill>
                  <a:schemeClr val="tx2"/>
                </a:solidFill>
              </a:rPr>
              <a:t>2</a:t>
            </a:r>
            <a:r>
              <a:rPr lang="en-US" sz="2400" dirty="0">
                <a:solidFill>
                  <a:schemeClr val="tx2"/>
                </a:solidFill>
              </a:rPr>
              <a:t> log k</a:t>
            </a:r>
            <a:r>
              <a:rPr lang="en-US" sz="2400" baseline="30000" dirty="0">
                <a:solidFill>
                  <a:schemeClr val="tx2"/>
                </a:solidFill>
              </a:rPr>
              <a:t>2</a:t>
            </a:r>
            <a:r>
              <a:rPr lang="en-US" sz="2400" dirty="0">
                <a:solidFill>
                  <a:schemeClr val="tx2"/>
                </a:solidFill>
              </a:rPr>
              <a:t>) = </a:t>
            </a:r>
            <a:r>
              <a:rPr lang="en-US" sz="2400" i="1" dirty="0">
                <a:solidFill>
                  <a:schemeClr val="tx2"/>
                </a:solidFill>
              </a:rPr>
              <a:t>O</a:t>
            </a:r>
            <a:r>
              <a:rPr lang="en-US" sz="2400" dirty="0">
                <a:solidFill>
                  <a:schemeClr val="tx2"/>
                </a:solidFill>
              </a:rPr>
              <a:t>(k</a:t>
            </a:r>
            <a:r>
              <a:rPr lang="en-US" sz="2400" baseline="30000" dirty="0">
                <a:solidFill>
                  <a:schemeClr val="tx2"/>
                </a:solidFill>
              </a:rPr>
              <a:t>2</a:t>
            </a:r>
            <a:r>
              <a:rPr lang="en-US" sz="2400" dirty="0">
                <a:solidFill>
                  <a:schemeClr val="tx2"/>
                </a:solidFill>
              </a:rPr>
              <a:t> log k) </a:t>
            </a:r>
            <a:r>
              <a:rPr lang="en-US" sz="2400" dirty="0"/>
              <a:t>steps. Faster median finding exists - </a:t>
            </a:r>
            <a:r>
              <a:rPr lang="en-US" sz="2400" dirty="0">
                <a:solidFill>
                  <a:schemeClr val="tx2"/>
                </a:solidFill>
              </a:rPr>
              <a:t>linear in k</a:t>
            </a:r>
            <a:r>
              <a:rPr lang="en-US" sz="2400" dirty="0"/>
              <a:t>. Computing median can therefore be done in </a:t>
            </a:r>
            <a:r>
              <a:rPr lang="en-US" sz="2400" i="1" dirty="0">
                <a:solidFill>
                  <a:schemeClr val="tx2"/>
                </a:solidFill>
              </a:rPr>
              <a:t>O</a:t>
            </a:r>
            <a:r>
              <a:rPr lang="en-US" sz="2400" dirty="0">
                <a:solidFill>
                  <a:schemeClr val="tx2"/>
                </a:solidFill>
              </a:rPr>
              <a:t>(k</a:t>
            </a:r>
            <a:r>
              <a:rPr lang="en-US" sz="2400" baseline="30000" dirty="0">
                <a:solidFill>
                  <a:schemeClr val="tx2"/>
                </a:solidFill>
              </a:rPr>
              <a:t>2</a:t>
            </a:r>
            <a:r>
              <a:rPr lang="en-US" sz="2400" dirty="0">
                <a:solidFill>
                  <a:schemeClr val="tx2"/>
                </a:solidFill>
              </a:rPr>
              <a:t>)</a:t>
            </a:r>
            <a:r>
              <a:rPr lang="en-US" sz="2400" dirty="0"/>
              <a:t> steps too. </a:t>
            </a:r>
          </a:p>
          <a:p>
            <a:pPr>
              <a:spcBef>
                <a:spcPts val="0"/>
              </a:spcBef>
            </a:pPr>
            <a:endParaRPr lang="en-US" sz="2400" dirty="0"/>
          </a:p>
          <a:p>
            <a:pPr>
              <a:spcBef>
                <a:spcPts val="0"/>
              </a:spcBef>
            </a:pPr>
            <a:r>
              <a:rPr lang="en-US" sz="2400" dirty="0"/>
              <a:t>All in all, </a:t>
            </a:r>
            <a:r>
              <a:rPr lang="en-US" sz="2400" i="1" dirty="0">
                <a:solidFill>
                  <a:schemeClr val="tx2"/>
                </a:solidFill>
              </a:rPr>
              <a:t>O</a:t>
            </a:r>
            <a:r>
              <a:rPr lang="en-US" sz="2400" dirty="0">
                <a:solidFill>
                  <a:schemeClr val="tx2"/>
                </a:solidFill>
              </a:rPr>
              <a:t>(k</a:t>
            </a:r>
            <a:r>
              <a:rPr lang="en-US" sz="2400" baseline="30000" dirty="0">
                <a:solidFill>
                  <a:schemeClr val="tx2"/>
                </a:solidFill>
              </a:rPr>
              <a:t>2</a:t>
            </a:r>
            <a:r>
              <a:rPr lang="en-US" sz="2400" dirty="0">
                <a:solidFill>
                  <a:schemeClr val="tx2"/>
                </a:solidFill>
              </a:rPr>
              <a:t>nm)</a:t>
            </a:r>
            <a:r>
              <a:rPr lang="en-US" sz="2400" dirty="0"/>
              <a:t> steps (with better median implementation). </a:t>
            </a:r>
            <a:endParaRPr lang="he-IL" sz="2400" dirty="0"/>
          </a:p>
        </p:txBody>
      </p:sp>
    </p:spTree>
    <p:extLst>
      <p:ext uri="{BB962C8B-B14F-4D97-AF65-F5344CB8AC3E}">
        <p14:creationId xmlns:p14="http://schemas.microsoft.com/office/powerpoint/2010/main" val="340250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4638"/>
            <a:ext cx="8712968" cy="778098"/>
          </a:xfrm>
        </p:spPr>
        <p:txBody>
          <a:bodyPr>
            <a:noAutofit/>
          </a:bodyPr>
          <a:lstStyle/>
          <a:p>
            <a:pPr rtl="0"/>
            <a:r>
              <a:rPr lang="en-US" sz="3200" dirty="0"/>
              <a:t>The Integral as a High Order Function</a:t>
            </a:r>
            <a:endParaRPr lang="he-IL" sz="3200" dirty="0"/>
          </a:p>
        </p:txBody>
      </p:sp>
      <p:sp>
        <p:nvSpPr>
          <p:cNvPr id="3" name="Content Placeholder 2"/>
          <p:cNvSpPr>
            <a:spLocks noGrp="1"/>
          </p:cNvSpPr>
          <p:nvPr>
            <p:ph idx="1"/>
          </p:nvPr>
        </p:nvSpPr>
        <p:spPr>
          <a:xfrm>
            <a:off x="457200" y="1340768"/>
            <a:ext cx="8507288" cy="5184576"/>
          </a:xfrm>
        </p:spPr>
        <p:txBody>
          <a:bodyPr>
            <a:noAutofit/>
          </a:bodyPr>
          <a:lstStyle/>
          <a:p>
            <a:pPr marL="0" indent="0">
              <a:spcBef>
                <a:spcPts val="0"/>
              </a:spcBef>
              <a:buNone/>
            </a:pPr>
            <a:r>
              <a:rPr lang="en-US" sz="2200" dirty="0" err="1">
                <a:solidFill>
                  <a:schemeClr val="accent6"/>
                </a:solidFill>
                <a:latin typeface="Courier New" panose="02070309020205020404" pitchFamily="49" charset="0"/>
                <a:cs typeface="Courier New" panose="02070309020205020404" pitchFamily="49" charset="0"/>
              </a:rPr>
              <a:t>def</a:t>
            </a:r>
            <a:r>
              <a:rPr lang="en-US" sz="2200" dirty="0">
                <a:latin typeface="Courier New" panose="02070309020205020404" pitchFamily="49" charset="0"/>
                <a:cs typeface="Courier New" panose="02070309020205020404" pitchFamily="49" charset="0"/>
              </a:rPr>
              <a:t> </a:t>
            </a:r>
            <a:r>
              <a:rPr lang="en-US" sz="2200" dirty="0">
                <a:solidFill>
                  <a:srgbClr val="0033CC"/>
                </a:solidFill>
                <a:latin typeface="Courier New" panose="02070309020205020404" pitchFamily="49" charset="0"/>
                <a:cs typeface="Courier New" panose="02070309020205020404" pitchFamily="49" charset="0"/>
              </a:rPr>
              <a:t>integral</a:t>
            </a:r>
            <a:r>
              <a:rPr lang="en-US" sz="2200" dirty="0">
                <a:latin typeface="Courier New" panose="02070309020205020404" pitchFamily="49" charset="0"/>
                <a:cs typeface="Courier New" panose="02070309020205020404" pitchFamily="49" charset="0"/>
              </a:rPr>
              <a:t>(f, h=0.001):</a:t>
            </a:r>
          </a:p>
          <a:p>
            <a:pPr marL="0" indent="0">
              <a:spcBef>
                <a:spcPts val="0"/>
              </a:spcBef>
              <a:buNone/>
            </a:pPr>
            <a:r>
              <a:rPr lang="en-US" sz="2200" dirty="0">
                <a:solidFill>
                  <a:srgbClr val="00B050"/>
                </a:solidFill>
                <a:latin typeface="Courier New" panose="02070309020205020404" pitchFamily="49" charset="0"/>
                <a:cs typeface="Courier New" panose="02070309020205020404" pitchFamily="49" charset="0"/>
              </a:rPr>
              <a:t>     """ definite integral: function of a, b """</a:t>
            </a:r>
          </a:p>
          <a:p>
            <a:pPr marL="0" indent="0">
              <a:spcBef>
                <a:spcPts val="0"/>
              </a:spcBef>
              <a:buNone/>
            </a:pPr>
            <a:r>
              <a:rPr lang="en-US" sz="2200" dirty="0">
                <a:solidFill>
                  <a:schemeClr val="accent6"/>
                </a:solidFill>
                <a:latin typeface="Courier New" panose="02070309020205020404" pitchFamily="49" charset="0"/>
                <a:cs typeface="Courier New" panose="02070309020205020404" pitchFamily="49" charset="0"/>
              </a:rPr>
              <a:t>     return lambda</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a,b</a:t>
            </a:r>
            <a:r>
              <a:rPr lang="en-US" sz="2200" dirty="0">
                <a:latin typeface="Courier New" panose="02070309020205020404" pitchFamily="49" charset="0"/>
                <a:cs typeface="Courier New" panose="02070309020205020404" pitchFamily="49" charset="0"/>
              </a:rPr>
              <a:t>:    \</a:t>
            </a:r>
          </a:p>
          <a:p>
            <a:pPr marL="0" indent="0">
              <a:spcBef>
                <a:spcPts val="0"/>
              </a:spcBef>
              <a:buNone/>
            </a:pPr>
            <a:r>
              <a:rPr lang="en-US" sz="2200" dirty="0">
                <a:latin typeface="Courier New" panose="02070309020205020404" pitchFamily="49" charset="0"/>
                <a:cs typeface="Courier New" panose="02070309020205020404" pitchFamily="49" charset="0"/>
              </a:rPr>
              <a:t>                h * </a:t>
            </a:r>
            <a:r>
              <a:rPr lang="en-US" sz="2200" dirty="0">
                <a:solidFill>
                  <a:srgbClr val="7030A0"/>
                </a:solidFill>
                <a:latin typeface="Courier New" panose="02070309020205020404" pitchFamily="49" charset="0"/>
                <a:cs typeface="Courier New" panose="02070309020205020404" pitchFamily="49" charset="0"/>
              </a:rPr>
              <a:t>sum</a:t>
            </a:r>
            <a:r>
              <a:rPr lang="en-US" sz="2200" dirty="0">
                <a:latin typeface="Courier New" panose="02070309020205020404" pitchFamily="49" charset="0"/>
                <a:cs typeface="Courier New" panose="02070309020205020404" pitchFamily="49" charset="0"/>
              </a:rPr>
              <a:t>(f(</a:t>
            </a:r>
            <a:r>
              <a:rPr lang="en-US" sz="2200" dirty="0" err="1">
                <a:latin typeface="Courier New" panose="02070309020205020404" pitchFamily="49" charset="0"/>
                <a:cs typeface="Courier New" panose="02070309020205020404" pitchFamily="49" charset="0"/>
              </a:rPr>
              <a:t>a+i</a:t>
            </a:r>
            <a:r>
              <a:rPr lang="en-US" sz="2200" dirty="0">
                <a:latin typeface="Courier New" panose="02070309020205020404" pitchFamily="49" charset="0"/>
                <a:cs typeface="Courier New" panose="02070309020205020404" pitchFamily="49" charset="0"/>
              </a:rPr>
              <a:t>*h) \</a:t>
            </a:r>
          </a:p>
          <a:p>
            <a:pPr marL="0" indent="0">
              <a:spcBef>
                <a:spcPts val="0"/>
              </a:spcBef>
              <a:buNone/>
            </a:pPr>
            <a:r>
              <a:rPr lang="en-US" sz="2200" dirty="0">
                <a:solidFill>
                  <a:schemeClr val="accent6"/>
                </a:solidFill>
                <a:latin typeface="Courier New" panose="02070309020205020404" pitchFamily="49" charset="0"/>
                <a:cs typeface="Courier New" panose="02070309020205020404" pitchFamily="49" charset="0"/>
              </a:rPr>
              <a:t>			for</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i</a:t>
            </a:r>
            <a:r>
              <a:rPr lang="en-US" sz="2200" dirty="0">
                <a:latin typeface="Courier New" panose="02070309020205020404" pitchFamily="49" charset="0"/>
                <a:cs typeface="Courier New" panose="02070309020205020404" pitchFamily="49" charset="0"/>
              </a:rPr>
              <a:t> </a:t>
            </a:r>
            <a:r>
              <a:rPr lang="en-US" sz="2200" dirty="0">
                <a:solidFill>
                  <a:schemeClr val="accent6"/>
                </a:solidFill>
                <a:latin typeface="Courier New" panose="02070309020205020404" pitchFamily="49" charset="0"/>
                <a:cs typeface="Courier New" panose="02070309020205020404" pitchFamily="49" charset="0"/>
              </a:rPr>
              <a:t>in</a:t>
            </a:r>
            <a:r>
              <a:rPr lang="en-US" sz="2200" dirty="0">
                <a:latin typeface="Courier New" panose="02070309020205020404" pitchFamily="49" charset="0"/>
                <a:cs typeface="Courier New" panose="02070309020205020404" pitchFamily="49" charset="0"/>
              </a:rPr>
              <a:t> </a:t>
            </a:r>
            <a:r>
              <a:rPr lang="en-US" sz="2200" dirty="0">
                <a:solidFill>
                  <a:srgbClr val="7030A0"/>
                </a:solidFill>
                <a:latin typeface="Courier New" panose="02070309020205020404" pitchFamily="49" charset="0"/>
                <a:cs typeface="Courier New" panose="02070309020205020404" pitchFamily="49" charset="0"/>
              </a:rPr>
              <a:t>range</a:t>
            </a:r>
            <a:r>
              <a:rPr lang="en-US" sz="2200" dirty="0">
                <a:latin typeface="Courier New" panose="02070309020205020404" pitchFamily="49" charset="0"/>
                <a:cs typeface="Courier New" panose="02070309020205020404" pitchFamily="49" charset="0"/>
              </a:rPr>
              <a:t>(0, </a:t>
            </a:r>
            <a:r>
              <a:rPr lang="en-US" sz="2200" dirty="0" err="1">
                <a:solidFill>
                  <a:srgbClr val="7030A0"/>
                </a:solidFill>
                <a:latin typeface="Courier New" panose="02070309020205020404" pitchFamily="49" charset="0"/>
                <a:cs typeface="Courier New" panose="02070309020205020404" pitchFamily="49" charset="0"/>
              </a:rPr>
              <a:t>int</a:t>
            </a:r>
            <a:r>
              <a:rPr lang="en-US" sz="2200" dirty="0">
                <a:latin typeface="Courier New" panose="02070309020205020404" pitchFamily="49" charset="0"/>
                <a:cs typeface="Courier New" panose="02070309020205020404" pitchFamily="49" charset="0"/>
              </a:rPr>
              <a:t>((b-a)/h )))</a:t>
            </a:r>
          </a:p>
          <a:p>
            <a:pPr marL="0" indent="0">
              <a:spcBef>
                <a:spcPts val="0"/>
              </a:spcBef>
              <a:buNone/>
            </a:pPr>
            <a:endParaRPr lang="en-US" sz="2200" dirty="0">
              <a:solidFill>
                <a:srgbClr val="FF0000"/>
              </a:solidFill>
              <a:latin typeface="Courier New" panose="02070309020205020404" pitchFamily="49" charset="0"/>
              <a:cs typeface="Courier New" panose="02070309020205020404" pitchFamily="49" charset="0"/>
            </a:endParaRPr>
          </a:p>
          <a:p>
            <a:pPr marL="0" indent="0">
              <a:spcBef>
                <a:spcPts val="0"/>
              </a:spcBef>
              <a:buNone/>
            </a:pPr>
            <a:endParaRPr lang="en-US" sz="2200" dirty="0">
              <a:latin typeface="Courier New" panose="02070309020205020404" pitchFamily="49" charset="0"/>
              <a:cs typeface="Courier New" panose="02070309020205020404" pitchFamily="49" charset="0"/>
            </a:endParaRPr>
          </a:p>
          <a:p>
            <a:pPr marL="0" indent="0">
              <a:spcBef>
                <a:spcPts val="0"/>
              </a:spcBef>
              <a:buNone/>
            </a:pPr>
            <a:r>
              <a:rPr lang="en-US" sz="2200" dirty="0" err="1">
                <a:solidFill>
                  <a:schemeClr val="accent6"/>
                </a:solidFill>
                <a:latin typeface="Courier New" panose="02070309020205020404" pitchFamily="49" charset="0"/>
                <a:cs typeface="Courier New" panose="02070309020205020404" pitchFamily="49" charset="0"/>
              </a:rPr>
              <a:t>def</a:t>
            </a:r>
            <a:r>
              <a:rPr lang="en-US" sz="2200" dirty="0">
                <a:latin typeface="Courier New" panose="02070309020205020404" pitchFamily="49" charset="0"/>
                <a:cs typeface="Courier New" panose="02070309020205020404" pitchFamily="49" charset="0"/>
              </a:rPr>
              <a:t> </a:t>
            </a:r>
            <a:r>
              <a:rPr lang="en-US" sz="2200" dirty="0">
                <a:solidFill>
                  <a:srgbClr val="0033CC"/>
                </a:solidFill>
                <a:latin typeface="Courier New" panose="02070309020205020404" pitchFamily="49" charset="0"/>
                <a:cs typeface="Courier New" panose="02070309020205020404" pitchFamily="49" charset="0"/>
              </a:rPr>
              <a:t>square</a:t>
            </a:r>
            <a:r>
              <a:rPr lang="en-US" sz="2200" dirty="0">
                <a:latin typeface="Courier New" panose="02070309020205020404" pitchFamily="49" charset="0"/>
                <a:cs typeface="Courier New" panose="02070309020205020404" pitchFamily="49" charset="0"/>
              </a:rPr>
              <a:t>(x):</a:t>
            </a:r>
          </a:p>
          <a:p>
            <a:pPr marL="0" indent="0">
              <a:spcBef>
                <a:spcPts val="0"/>
              </a:spcBef>
              <a:buNone/>
            </a:pPr>
            <a:r>
              <a:rPr lang="en-US" sz="2200" dirty="0">
                <a:latin typeface="Courier New" panose="02070309020205020404" pitchFamily="49" charset="0"/>
                <a:cs typeface="Courier New" panose="02070309020205020404" pitchFamily="49" charset="0"/>
              </a:rPr>
              <a:t>     </a:t>
            </a:r>
            <a:r>
              <a:rPr lang="en-US" sz="2200" dirty="0">
                <a:solidFill>
                  <a:schemeClr val="accent6"/>
                </a:solidFill>
                <a:latin typeface="Courier New" panose="02070309020205020404" pitchFamily="49" charset="0"/>
                <a:cs typeface="Courier New" panose="02070309020205020404" pitchFamily="49" charset="0"/>
              </a:rPr>
              <a:t>return</a:t>
            </a:r>
            <a:r>
              <a:rPr lang="en-US" sz="2200" dirty="0">
                <a:latin typeface="Courier New" panose="02070309020205020404" pitchFamily="49" charset="0"/>
                <a:cs typeface="Courier New" panose="02070309020205020404" pitchFamily="49" charset="0"/>
              </a:rPr>
              <a:t> x**2</a:t>
            </a:r>
          </a:p>
          <a:p>
            <a:pPr marL="0" indent="0">
              <a:spcBef>
                <a:spcPts val="0"/>
              </a:spcBef>
              <a:buNone/>
            </a:pPr>
            <a:endParaRPr lang="en-US" sz="2200" dirty="0">
              <a:latin typeface="Courier New" panose="02070309020205020404" pitchFamily="49" charset="0"/>
              <a:cs typeface="Courier New" panose="02070309020205020404" pitchFamily="49" charset="0"/>
            </a:endParaRPr>
          </a:p>
          <a:p>
            <a:pPr marL="0" indent="0">
              <a:spcBef>
                <a:spcPts val="0"/>
              </a:spcBef>
              <a:buNone/>
            </a:pPr>
            <a:r>
              <a:rPr lang="en-US" sz="2200" dirty="0">
                <a:latin typeface="Courier New" panose="02070309020205020404" pitchFamily="49" charset="0"/>
                <a:cs typeface="Courier New" panose="02070309020205020404" pitchFamily="49" charset="0"/>
              </a:rPr>
              <a:t>&gt;&gt;&gt; integral(square)(0 ,1)</a:t>
            </a:r>
          </a:p>
          <a:p>
            <a:pPr marL="0" indent="0">
              <a:spcBef>
                <a:spcPts val="0"/>
              </a:spcBef>
              <a:buNone/>
            </a:pPr>
            <a:r>
              <a:rPr lang="en-US" sz="2200" dirty="0">
                <a:solidFill>
                  <a:srgbClr val="0033CC"/>
                </a:solidFill>
                <a:latin typeface="Courier New" panose="02070309020205020404" pitchFamily="49" charset="0"/>
                <a:cs typeface="Courier New" panose="02070309020205020404" pitchFamily="49" charset="0"/>
              </a:rPr>
              <a:t>0.33283349999999995</a:t>
            </a:r>
            <a:r>
              <a:rPr lang="en-US" sz="2200" dirty="0">
                <a:latin typeface="Courier New" panose="02070309020205020404" pitchFamily="49" charset="0"/>
                <a:cs typeface="Courier New" panose="02070309020205020404" pitchFamily="49" charset="0"/>
              </a:rPr>
              <a:t>  </a:t>
            </a:r>
            <a:r>
              <a:rPr lang="en-US" sz="2200" dirty="0">
                <a:solidFill>
                  <a:srgbClr val="FF0000"/>
                </a:solidFill>
                <a:latin typeface="Courier New" panose="02070309020205020404" pitchFamily="49" charset="0"/>
                <a:cs typeface="Courier New" panose="02070309020205020404" pitchFamily="49" charset="0"/>
              </a:rPr>
              <a:t># should be (1**3)/3=0.33333</a:t>
            </a:r>
          </a:p>
          <a:p>
            <a:pPr marL="0" indent="0">
              <a:spcBef>
                <a:spcPts val="0"/>
              </a:spcBef>
              <a:buNone/>
            </a:pPr>
            <a:r>
              <a:rPr lang="en-US" sz="2200" dirty="0">
                <a:latin typeface="Courier New" panose="02070309020205020404" pitchFamily="49" charset="0"/>
                <a:cs typeface="Courier New" panose="02070309020205020404" pitchFamily="49" charset="0"/>
              </a:rPr>
              <a:t>&gt;&gt;&gt; integral(diff(square))(0 ,2)</a:t>
            </a:r>
          </a:p>
          <a:p>
            <a:pPr marL="0" indent="0">
              <a:spcBef>
                <a:spcPts val="0"/>
              </a:spcBef>
              <a:buNone/>
            </a:pPr>
            <a:r>
              <a:rPr lang="en-US" sz="2200" dirty="0">
                <a:solidFill>
                  <a:srgbClr val="0033CC"/>
                </a:solidFill>
                <a:latin typeface="Courier New" panose="02070309020205020404" pitchFamily="49" charset="0"/>
                <a:cs typeface="Courier New" panose="02070309020205020404" pitchFamily="49" charset="0"/>
              </a:rPr>
              <a:t>3.9999999999996643   </a:t>
            </a:r>
            <a:r>
              <a:rPr lang="en-US" sz="2200" dirty="0">
                <a:solidFill>
                  <a:srgbClr val="FF0000"/>
                </a:solidFill>
                <a:latin typeface="Courier New" panose="02070309020205020404" pitchFamily="49" charset="0"/>
                <a:cs typeface="Courier New" panose="02070309020205020404" pitchFamily="49" charset="0"/>
              </a:rPr>
              <a:t># should be 2**2</a:t>
            </a:r>
            <a:endParaRPr lang="en-US" sz="2200" dirty="0">
              <a:solidFill>
                <a:srgbClr val="0033CC"/>
              </a:solidFill>
              <a:latin typeface="Courier New" panose="02070309020205020404" pitchFamily="49" charset="0"/>
              <a:cs typeface="Courier New" panose="02070309020205020404" pitchFamily="49" charset="0"/>
            </a:endParaRPr>
          </a:p>
        </p:txBody>
      </p:sp>
      <p:sp>
        <p:nvSpPr>
          <p:cNvPr id="5" name="Rectangle 4"/>
          <p:cNvSpPr/>
          <p:nvPr/>
        </p:nvSpPr>
        <p:spPr>
          <a:xfrm>
            <a:off x="457200" y="1340768"/>
            <a:ext cx="8382000" cy="17834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6185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Putting Local Means/medians to the Test</a:t>
            </a:r>
            <a:endParaRPr lang="he-IL" sz="4000" dirty="0"/>
          </a:p>
        </p:txBody>
      </p:sp>
      <p:sp>
        <p:nvSpPr>
          <p:cNvPr id="3" name="Content Placeholder 2"/>
          <p:cNvSpPr>
            <a:spLocks noGrp="1"/>
          </p:cNvSpPr>
          <p:nvPr>
            <p:ph idx="1"/>
          </p:nvPr>
        </p:nvSpPr>
        <p:spPr>
          <a:xfrm>
            <a:off x="457200" y="1600200"/>
            <a:ext cx="8435280" cy="4565104"/>
          </a:xfrm>
        </p:spPr>
        <p:txBody>
          <a:bodyPr>
            <a:normAutofit/>
          </a:bodyPr>
          <a:lstStyle/>
          <a:p>
            <a:pPr marL="0" indent="0">
              <a:spcBef>
                <a:spcPts val="0"/>
              </a:spcBef>
              <a:buNone/>
            </a:pPr>
            <a:r>
              <a:rPr lang="en-US" sz="2800" dirty="0"/>
              <a:t>Let’s test our methods</a:t>
            </a:r>
          </a:p>
          <a:p>
            <a:pPr marL="0" indent="0">
              <a:spcBef>
                <a:spcPts val="0"/>
              </a:spcBef>
              <a:buNone/>
            </a:pPr>
            <a:endParaRPr lang="en-US" sz="2800" dirty="0"/>
          </a:p>
          <a:p>
            <a:pPr marL="0" indent="0">
              <a:spcBef>
                <a:spcPts val="0"/>
              </a:spcBef>
              <a:buNone/>
            </a:pPr>
            <a:r>
              <a:rPr lang="en-US" sz="2800" dirty="0"/>
              <a:t>Try to decide which is better (and when) </a:t>
            </a:r>
          </a:p>
          <a:p>
            <a:pPr marL="0" indent="0">
              <a:spcBef>
                <a:spcPts val="0"/>
              </a:spcBef>
              <a:buNone/>
            </a:pPr>
            <a:endParaRPr lang="en-US" sz="2800" dirty="0"/>
          </a:p>
        </p:txBody>
      </p:sp>
    </p:spTree>
    <p:extLst>
      <p:ext uri="{BB962C8B-B14F-4D97-AF65-F5344CB8AC3E}">
        <p14:creationId xmlns:p14="http://schemas.microsoft.com/office/powerpoint/2010/main" val="2233459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sz="4000" dirty="0"/>
              <a:t>Testing local means: original SP noise</a:t>
            </a:r>
            <a:endParaRPr lang="he-IL" sz="4000" dirty="0"/>
          </a:p>
        </p:txBody>
      </p:sp>
      <p:sp>
        <p:nvSpPr>
          <p:cNvPr id="3" name="Content Placeholder 2"/>
          <p:cNvSpPr>
            <a:spLocks noGrp="1"/>
          </p:cNvSpPr>
          <p:nvPr>
            <p:ph idx="1"/>
          </p:nvPr>
        </p:nvSpPr>
        <p:spPr>
          <a:xfrm>
            <a:off x="457200" y="1600200"/>
            <a:ext cx="8435280" cy="4565104"/>
          </a:xfrm>
        </p:spPr>
        <p:txBody>
          <a:bodyPr>
            <a:normAutofit/>
          </a:bodyPr>
          <a:lstStyle/>
          <a:p>
            <a:pPr marL="0" indent="0">
              <a:spcBef>
                <a:spcPts val="0"/>
              </a:spcBef>
              <a:buNone/>
            </a:pPr>
            <a:r>
              <a:rPr lang="en-US" sz="2800" dirty="0"/>
              <a:t> </a:t>
            </a:r>
            <a:endParaRPr lang="he-IL" sz="2800" dirty="0"/>
          </a:p>
        </p:txBody>
      </p:sp>
      <p:pic>
        <p:nvPicPr>
          <p:cNvPr id="6" name="תמונה 5"/>
          <p:cNvPicPr>
            <a:picLocks noChangeAspect="1"/>
          </p:cNvPicPr>
          <p:nvPr/>
        </p:nvPicPr>
        <p:blipFill>
          <a:blip r:embed="rId2"/>
          <a:stretch>
            <a:fillRect/>
          </a:stretch>
        </p:blipFill>
        <p:spPr>
          <a:xfrm>
            <a:off x="1298227" y="1011026"/>
            <a:ext cx="6753225" cy="5534025"/>
          </a:xfrm>
          <a:prstGeom prst="rect">
            <a:avLst/>
          </a:prstGeom>
        </p:spPr>
      </p:pic>
    </p:spTree>
    <p:extLst>
      <p:ext uri="{BB962C8B-B14F-4D97-AF65-F5344CB8AC3E}">
        <p14:creationId xmlns:p14="http://schemas.microsoft.com/office/powerpoint/2010/main" val="1394285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850106"/>
          </a:xfrm>
        </p:spPr>
        <p:txBody>
          <a:bodyPr>
            <a:normAutofit/>
          </a:bodyPr>
          <a:lstStyle/>
          <a:p>
            <a:r>
              <a:rPr lang="en-US" sz="4000" dirty="0"/>
              <a:t>Testing : applying local means</a:t>
            </a:r>
            <a:endParaRPr lang="he-IL" sz="4000" dirty="0"/>
          </a:p>
        </p:txBody>
      </p:sp>
      <p:sp>
        <p:nvSpPr>
          <p:cNvPr id="3" name="Content Placeholder 2"/>
          <p:cNvSpPr>
            <a:spLocks noGrp="1"/>
          </p:cNvSpPr>
          <p:nvPr>
            <p:ph idx="1"/>
          </p:nvPr>
        </p:nvSpPr>
        <p:spPr>
          <a:xfrm>
            <a:off x="457200" y="1600200"/>
            <a:ext cx="8435280" cy="4565104"/>
          </a:xfrm>
        </p:spPr>
        <p:txBody>
          <a:bodyPr>
            <a:normAutofit/>
          </a:bodyPr>
          <a:lstStyle/>
          <a:p>
            <a:pPr marL="0" indent="0">
              <a:spcBef>
                <a:spcPts val="0"/>
              </a:spcBef>
              <a:buNone/>
            </a:pPr>
            <a:r>
              <a:rPr lang="en-US" sz="2800" dirty="0"/>
              <a:t> </a:t>
            </a:r>
            <a:endParaRPr lang="he-IL" sz="2800" dirty="0"/>
          </a:p>
        </p:txBody>
      </p:sp>
      <p:pic>
        <p:nvPicPr>
          <p:cNvPr id="5" name="תמונה 4"/>
          <p:cNvPicPr>
            <a:picLocks noChangeAspect="1"/>
          </p:cNvPicPr>
          <p:nvPr/>
        </p:nvPicPr>
        <p:blipFill>
          <a:blip r:embed="rId2"/>
          <a:stretch>
            <a:fillRect/>
          </a:stretch>
        </p:blipFill>
        <p:spPr>
          <a:xfrm>
            <a:off x="1145232" y="908720"/>
            <a:ext cx="7315200" cy="5823284"/>
          </a:xfrm>
          <a:prstGeom prst="rect">
            <a:avLst/>
          </a:prstGeom>
        </p:spPr>
      </p:pic>
    </p:spTree>
    <p:extLst>
      <p:ext uri="{BB962C8B-B14F-4D97-AF65-F5344CB8AC3E}">
        <p14:creationId xmlns:p14="http://schemas.microsoft.com/office/powerpoint/2010/main" val="27838722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850106"/>
          </a:xfrm>
        </p:spPr>
        <p:txBody>
          <a:bodyPr>
            <a:normAutofit/>
          </a:bodyPr>
          <a:lstStyle/>
          <a:p>
            <a:r>
              <a:rPr lang="en-US" sz="4000" dirty="0"/>
              <a:t>Testing : applying local medians</a:t>
            </a:r>
            <a:endParaRPr lang="he-IL" sz="4000" dirty="0"/>
          </a:p>
        </p:txBody>
      </p:sp>
      <p:sp>
        <p:nvSpPr>
          <p:cNvPr id="3" name="Content Placeholder 2"/>
          <p:cNvSpPr>
            <a:spLocks noGrp="1"/>
          </p:cNvSpPr>
          <p:nvPr>
            <p:ph idx="1"/>
          </p:nvPr>
        </p:nvSpPr>
        <p:spPr>
          <a:xfrm>
            <a:off x="457200" y="1600200"/>
            <a:ext cx="8435280" cy="4565104"/>
          </a:xfrm>
        </p:spPr>
        <p:txBody>
          <a:bodyPr>
            <a:normAutofit/>
          </a:bodyPr>
          <a:lstStyle/>
          <a:p>
            <a:pPr marL="0" indent="0">
              <a:spcBef>
                <a:spcPts val="0"/>
              </a:spcBef>
              <a:buNone/>
            </a:pPr>
            <a:r>
              <a:rPr lang="en-US" sz="2800" dirty="0"/>
              <a:t> </a:t>
            </a:r>
            <a:endParaRPr lang="he-IL" sz="2800" dirty="0"/>
          </a:p>
        </p:txBody>
      </p:sp>
      <p:pic>
        <p:nvPicPr>
          <p:cNvPr id="6" name="תמונה 5"/>
          <p:cNvPicPr>
            <a:picLocks noChangeAspect="1"/>
          </p:cNvPicPr>
          <p:nvPr/>
        </p:nvPicPr>
        <p:blipFill>
          <a:blip r:embed="rId2"/>
          <a:stretch>
            <a:fillRect/>
          </a:stretch>
        </p:blipFill>
        <p:spPr>
          <a:xfrm>
            <a:off x="1217240" y="932683"/>
            <a:ext cx="7315200" cy="5592661"/>
          </a:xfrm>
          <a:prstGeom prst="rect">
            <a:avLst/>
          </a:prstGeom>
        </p:spPr>
      </p:pic>
    </p:spTree>
    <p:extLst>
      <p:ext uri="{BB962C8B-B14F-4D97-AF65-F5344CB8AC3E}">
        <p14:creationId xmlns:p14="http://schemas.microsoft.com/office/powerpoint/2010/main" val="384225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sz="4000" dirty="0"/>
              <a:t>Testing with Gaussian noise: original</a:t>
            </a:r>
            <a:endParaRPr lang="he-IL" sz="4000" dirty="0"/>
          </a:p>
        </p:txBody>
      </p:sp>
      <p:sp>
        <p:nvSpPr>
          <p:cNvPr id="3" name="Content Placeholder 2"/>
          <p:cNvSpPr>
            <a:spLocks noGrp="1"/>
          </p:cNvSpPr>
          <p:nvPr>
            <p:ph idx="1"/>
          </p:nvPr>
        </p:nvSpPr>
        <p:spPr>
          <a:xfrm>
            <a:off x="457200" y="1600200"/>
            <a:ext cx="8435280" cy="4565104"/>
          </a:xfrm>
        </p:spPr>
        <p:txBody>
          <a:bodyPr>
            <a:normAutofit/>
          </a:bodyPr>
          <a:lstStyle/>
          <a:p>
            <a:pPr marL="0" indent="0">
              <a:spcBef>
                <a:spcPts val="0"/>
              </a:spcBef>
              <a:buNone/>
            </a:pPr>
            <a:r>
              <a:rPr lang="en-US" sz="2800" dirty="0"/>
              <a:t> </a:t>
            </a:r>
            <a:endParaRPr lang="he-IL" sz="2800" dirty="0"/>
          </a:p>
        </p:txBody>
      </p:sp>
      <p:pic>
        <p:nvPicPr>
          <p:cNvPr id="7" name="תמונה 6"/>
          <p:cNvPicPr>
            <a:picLocks noChangeAspect="1"/>
          </p:cNvPicPr>
          <p:nvPr/>
        </p:nvPicPr>
        <p:blipFill>
          <a:blip r:embed="rId2"/>
          <a:stretch>
            <a:fillRect/>
          </a:stretch>
        </p:blipFill>
        <p:spPr>
          <a:xfrm>
            <a:off x="804862" y="1633537"/>
            <a:ext cx="7534275" cy="3590925"/>
          </a:xfrm>
          <a:prstGeom prst="rect">
            <a:avLst/>
          </a:prstGeom>
        </p:spPr>
      </p:pic>
    </p:spTree>
    <p:extLst>
      <p:ext uri="{BB962C8B-B14F-4D97-AF65-F5344CB8AC3E}">
        <p14:creationId xmlns:p14="http://schemas.microsoft.com/office/powerpoint/2010/main" val="2520841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sz="4000" dirty="0"/>
              <a:t>Testing with Gaussian noise: </a:t>
            </a:r>
            <a:r>
              <a:rPr lang="en-US" sz="4000" dirty="0" err="1"/>
              <a:t>denoise</a:t>
            </a:r>
            <a:endParaRPr lang="he-IL" sz="4000" dirty="0"/>
          </a:p>
        </p:txBody>
      </p:sp>
      <p:sp>
        <p:nvSpPr>
          <p:cNvPr id="3" name="Content Placeholder 2"/>
          <p:cNvSpPr>
            <a:spLocks noGrp="1"/>
          </p:cNvSpPr>
          <p:nvPr>
            <p:ph idx="1"/>
          </p:nvPr>
        </p:nvSpPr>
        <p:spPr>
          <a:xfrm>
            <a:off x="457200" y="1600200"/>
            <a:ext cx="8435280" cy="4565104"/>
          </a:xfrm>
        </p:spPr>
        <p:txBody>
          <a:bodyPr>
            <a:normAutofit/>
          </a:bodyPr>
          <a:lstStyle/>
          <a:p>
            <a:pPr marL="0" indent="0">
              <a:spcBef>
                <a:spcPts val="0"/>
              </a:spcBef>
              <a:buNone/>
            </a:pPr>
            <a:r>
              <a:rPr lang="en-US" sz="2800" dirty="0"/>
              <a:t> </a:t>
            </a:r>
            <a:endParaRPr lang="he-IL" sz="2800" dirty="0"/>
          </a:p>
        </p:txBody>
      </p:sp>
      <p:pic>
        <p:nvPicPr>
          <p:cNvPr id="5" name="תמונה 4"/>
          <p:cNvPicPr>
            <a:picLocks noChangeAspect="1"/>
          </p:cNvPicPr>
          <p:nvPr/>
        </p:nvPicPr>
        <p:blipFill>
          <a:blip r:embed="rId2"/>
          <a:stretch>
            <a:fillRect/>
          </a:stretch>
        </p:blipFill>
        <p:spPr>
          <a:xfrm>
            <a:off x="1115617" y="984270"/>
            <a:ext cx="6696744" cy="5873729"/>
          </a:xfrm>
          <a:prstGeom prst="rect">
            <a:avLst/>
          </a:prstGeom>
        </p:spPr>
      </p:pic>
    </p:spTree>
    <p:extLst>
      <p:ext uri="{BB962C8B-B14F-4D97-AF65-F5344CB8AC3E}">
        <p14:creationId xmlns:p14="http://schemas.microsoft.com/office/powerpoint/2010/main" val="1481021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457200" y="130175"/>
            <a:ext cx="8229600" cy="561975"/>
          </a:xfrm>
        </p:spPr>
        <p:txBody>
          <a:bodyPr>
            <a:noAutofit/>
          </a:bodyPr>
          <a:lstStyle/>
          <a:p>
            <a:pPr marL="401638" indent="-401638" rtl="0">
              <a:spcBef>
                <a:spcPct val="50000"/>
              </a:spcBef>
              <a:tabLst>
                <a:tab pos="2159000" algn="r"/>
              </a:tabLst>
              <a:defRPr/>
            </a:pPr>
            <a:r>
              <a:rPr lang="en-US" sz="3600" dirty="0">
                <a:latin typeface="Times New Roman" pitchFamily="18" charset="0"/>
              </a:rPr>
              <a:t>Segmentation</a:t>
            </a:r>
          </a:p>
        </p:txBody>
      </p:sp>
      <p:sp>
        <p:nvSpPr>
          <p:cNvPr id="6" name="מלבן 5"/>
          <p:cNvSpPr/>
          <p:nvPr/>
        </p:nvSpPr>
        <p:spPr>
          <a:xfrm>
            <a:off x="0" y="908720"/>
            <a:ext cx="9036496" cy="5632311"/>
          </a:xfrm>
          <a:prstGeom prst="rect">
            <a:avLst/>
          </a:prstGeom>
          <a:noFill/>
          <a:ln w="9525">
            <a:noFill/>
            <a:miter lim="800000"/>
            <a:headEnd/>
            <a:tailEnd/>
          </a:ln>
        </p:spPr>
        <p:txBody>
          <a:bodyPr wrap="square">
            <a:spAutoFit/>
          </a:bodyPr>
          <a:lstStyle/>
          <a:p>
            <a:pPr marL="290513" indent="-290513" algn="l" rtl="0">
              <a:spcBef>
                <a:spcPts val="600"/>
              </a:spcBef>
              <a:buFont typeface="Arial" pitchFamily="34" charset="0"/>
              <a:buChar char="•"/>
              <a:tabLst>
                <a:tab pos="2159000" algn="r"/>
              </a:tabLst>
              <a:defRPr/>
            </a:pPr>
            <a:r>
              <a:rPr lang="en-US" sz="2600" dirty="0">
                <a:solidFill>
                  <a:srgbClr val="FF0000"/>
                </a:solidFill>
                <a:latin typeface="Times New Roman" pitchFamily="18" charset="0"/>
              </a:rPr>
              <a:t>partitioning</a:t>
            </a:r>
            <a:r>
              <a:rPr lang="en-US" sz="2600" dirty="0">
                <a:solidFill>
                  <a:prstClr val="black"/>
                </a:solidFill>
                <a:latin typeface="Times New Roman" pitchFamily="18" charset="0"/>
              </a:rPr>
              <a:t> a digital image into multiple </a:t>
            </a:r>
            <a:r>
              <a:rPr lang="en-US" sz="2600" dirty="0">
                <a:solidFill>
                  <a:srgbClr val="FF0000"/>
                </a:solidFill>
                <a:latin typeface="Times New Roman" pitchFamily="18" charset="0"/>
              </a:rPr>
              <a:t>segments</a:t>
            </a:r>
            <a:r>
              <a:rPr lang="en-US" sz="2600" dirty="0">
                <a:solidFill>
                  <a:prstClr val="black"/>
                </a:solidFill>
                <a:latin typeface="Times New Roman" pitchFamily="18" charset="0"/>
              </a:rPr>
              <a:t>. </a:t>
            </a:r>
          </a:p>
          <a:p>
            <a:pPr marL="290513" indent="-290513" algn="l" rtl="0">
              <a:spcBef>
                <a:spcPts val="600"/>
              </a:spcBef>
              <a:buFont typeface="Arial" pitchFamily="34" charset="0"/>
              <a:buChar char="•"/>
              <a:tabLst>
                <a:tab pos="2159000" algn="r"/>
              </a:tabLst>
              <a:defRPr/>
            </a:pPr>
            <a:endParaRPr lang="en-US" sz="2600" dirty="0">
              <a:solidFill>
                <a:prstClr val="black"/>
              </a:solidFill>
              <a:latin typeface="Times New Roman" pitchFamily="18" charset="0"/>
            </a:endParaRPr>
          </a:p>
          <a:p>
            <a:pPr marL="290513" indent="-290513" algn="l" rtl="0">
              <a:spcBef>
                <a:spcPts val="600"/>
              </a:spcBef>
              <a:buFont typeface="Arial" pitchFamily="34" charset="0"/>
              <a:buChar char="•"/>
              <a:tabLst>
                <a:tab pos="2159000" algn="r"/>
              </a:tabLst>
              <a:defRPr/>
            </a:pPr>
            <a:endParaRPr lang="en-US" sz="2600" dirty="0">
              <a:solidFill>
                <a:prstClr val="black"/>
              </a:solidFill>
              <a:latin typeface="Times New Roman" pitchFamily="18" charset="0"/>
            </a:endParaRPr>
          </a:p>
          <a:p>
            <a:pPr marL="290513" indent="-290513" algn="l" rtl="0">
              <a:spcBef>
                <a:spcPts val="600"/>
              </a:spcBef>
              <a:buFont typeface="Arial" pitchFamily="34" charset="0"/>
              <a:buChar char="•"/>
              <a:tabLst>
                <a:tab pos="2159000" algn="r"/>
              </a:tabLst>
              <a:defRPr/>
            </a:pPr>
            <a:endParaRPr lang="en-US" sz="2600" dirty="0">
              <a:solidFill>
                <a:prstClr val="black"/>
              </a:solidFill>
              <a:latin typeface="Times New Roman" pitchFamily="18" charset="0"/>
            </a:endParaRPr>
          </a:p>
          <a:p>
            <a:pPr algn="l" rtl="0">
              <a:spcBef>
                <a:spcPts val="600"/>
              </a:spcBef>
              <a:tabLst>
                <a:tab pos="2159000" algn="r"/>
              </a:tabLst>
              <a:defRPr/>
            </a:pPr>
            <a:endParaRPr lang="en-US" sz="2600" dirty="0">
              <a:solidFill>
                <a:prstClr val="black"/>
              </a:solidFill>
              <a:latin typeface="Times New Roman" pitchFamily="18" charset="0"/>
            </a:endParaRPr>
          </a:p>
          <a:p>
            <a:pPr algn="l" rtl="0">
              <a:spcBef>
                <a:spcPts val="600"/>
              </a:spcBef>
              <a:tabLst>
                <a:tab pos="2159000" algn="r"/>
              </a:tabLst>
              <a:defRPr/>
            </a:pPr>
            <a:endParaRPr lang="en-US" sz="800" dirty="0">
              <a:solidFill>
                <a:prstClr val="black"/>
              </a:solidFill>
              <a:latin typeface="Times New Roman" pitchFamily="18" charset="0"/>
            </a:endParaRPr>
          </a:p>
          <a:p>
            <a:pPr marL="290513" indent="-290513" algn="l" rtl="0">
              <a:spcBef>
                <a:spcPts val="600"/>
              </a:spcBef>
              <a:buFont typeface="Arial" pitchFamily="34" charset="0"/>
              <a:buChar char="•"/>
              <a:tabLst>
                <a:tab pos="2159000" algn="r"/>
              </a:tabLst>
              <a:defRPr/>
            </a:pPr>
            <a:r>
              <a:rPr lang="en-US" sz="2600" dirty="0">
                <a:solidFill>
                  <a:prstClr val="black"/>
                </a:solidFill>
                <a:latin typeface="Times New Roman" pitchFamily="18" charset="0"/>
              </a:rPr>
              <a:t>Goal: to </a:t>
            </a:r>
            <a:r>
              <a:rPr lang="en-US" sz="2600" dirty="0">
                <a:solidFill>
                  <a:srgbClr val="0000FF"/>
                </a:solidFill>
                <a:latin typeface="Times New Roman" pitchFamily="18" charset="0"/>
              </a:rPr>
              <a:t>simplify </a:t>
            </a:r>
            <a:r>
              <a:rPr lang="en-US" sz="2600" dirty="0">
                <a:solidFill>
                  <a:prstClr val="black"/>
                </a:solidFill>
                <a:latin typeface="Times New Roman" pitchFamily="18" charset="0"/>
              </a:rPr>
              <a:t>the representation for </a:t>
            </a:r>
            <a:r>
              <a:rPr lang="en-US" sz="2600" dirty="0">
                <a:solidFill>
                  <a:srgbClr val="0000FF"/>
                </a:solidFill>
                <a:latin typeface="Times New Roman" pitchFamily="18" charset="0"/>
              </a:rPr>
              <a:t>understating</a:t>
            </a:r>
            <a:r>
              <a:rPr lang="en-US" sz="2600" dirty="0">
                <a:solidFill>
                  <a:prstClr val="black"/>
                </a:solidFill>
                <a:latin typeface="Times New Roman" pitchFamily="18" charset="0"/>
              </a:rPr>
              <a:t> and \ or </a:t>
            </a:r>
            <a:r>
              <a:rPr lang="en-US" sz="2600" dirty="0">
                <a:solidFill>
                  <a:srgbClr val="0000FF"/>
                </a:solidFill>
                <a:latin typeface="Times New Roman" pitchFamily="18" charset="0"/>
              </a:rPr>
              <a:t>analysis</a:t>
            </a:r>
            <a:r>
              <a:rPr lang="en-US" sz="2600" dirty="0">
                <a:solidFill>
                  <a:prstClr val="black"/>
                </a:solidFill>
                <a:latin typeface="Times New Roman" pitchFamily="18" charset="0"/>
              </a:rPr>
              <a:t>. </a:t>
            </a:r>
          </a:p>
          <a:p>
            <a:pPr marL="290513" indent="-290513" algn="l" rtl="0">
              <a:spcBef>
                <a:spcPts val="600"/>
              </a:spcBef>
              <a:buFont typeface="Arial" pitchFamily="34" charset="0"/>
              <a:buChar char="•"/>
              <a:tabLst>
                <a:tab pos="2159000" algn="r"/>
              </a:tabLst>
              <a:defRPr/>
            </a:pPr>
            <a:r>
              <a:rPr lang="en-US" sz="2600" dirty="0">
                <a:solidFill>
                  <a:prstClr val="black"/>
                </a:solidFill>
                <a:latin typeface="Times New Roman" pitchFamily="18" charset="0"/>
              </a:rPr>
              <a:t>Used to </a:t>
            </a:r>
            <a:r>
              <a:rPr lang="en-US" sz="2600" dirty="0">
                <a:solidFill>
                  <a:srgbClr val="0000FF"/>
                </a:solidFill>
                <a:latin typeface="Times New Roman" pitchFamily="18" charset="0"/>
              </a:rPr>
              <a:t>locate objects </a:t>
            </a:r>
            <a:r>
              <a:rPr lang="en-US" sz="2600" dirty="0">
                <a:solidFill>
                  <a:prstClr val="black"/>
                </a:solidFill>
                <a:latin typeface="Times New Roman" pitchFamily="18" charset="0"/>
              </a:rPr>
              <a:t>and </a:t>
            </a:r>
            <a:r>
              <a:rPr lang="en-US" sz="2600" dirty="0">
                <a:solidFill>
                  <a:srgbClr val="0000FF"/>
                </a:solidFill>
                <a:latin typeface="Times New Roman" pitchFamily="18" charset="0"/>
              </a:rPr>
              <a:t>boundaries</a:t>
            </a:r>
            <a:r>
              <a:rPr lang="en-US" sz="2600" dirty="0">
                <a:solidFill>
                  <a:prstClr val="black"/>
                </a:solidFill>
                <a:latin typeface="Times New Roman" pitchFamily="18" charset="0"/>
              </a:rPr>
              <a:t> (lines, curves, etc.). Usually, the first step in more complicated procedures: object recognition, shape analysis , tracking…</a:t>
            </a:r>
          </a:p>
          <a:p>
            <a:pPr marL="290513" indent="-290513" algn="l" rtl="0">
              <a:spcBef>
                <a:spcPts val="600"/>
              </a:spcBef>
              <a:buFont typeface="Arial" pitchFamily="34" charset="0"/>
              <a:buChar char="•"/>
              <a:tabLst>
                <a:tab pos="2159000" algn="r"/>
              </a:tabLst>
              <a:defRPr/>
            </a:pPr>
            <a:r>
              <a:rPr lang="en-US" sz="2600" dirty="0">
                <a:solidFill>
                  <a:prstClr val="black"/>
                </a:solidFill>
                <a:latin typeface="Times New Roman" pitchFamily="18" charset="0"/>
              </a:rPr>
              <a:t>Examples: locating </a:t>
            </a:r>
            <a:r>
              <a:rPr lang="en-US" sz="2600" dirty="0">
                <a:solidFill>
                  <a:srgbClr val="FF0000"/>
                </a:solidFill>
                <a:latin typeface="Times New Roman" pitchFamily="18" charset="0"/>
              </a:rPr>
              <a:t>tumors</a:t>
            </a:r>
            <a:r>
              <a:rPr lang="en-US" sz="2600" dirty="0">
                <a:solidFill>
                  <a:prstClr val="black"/>
                </a:solidFill>
                <a:latin typeface="Times New Roman" pitchFamily="18" charset="0"/>
              </a:rPr>
              <a:t> in medical images; identifying objects in satellite images (roads, forests, crops, etc.).</a:t>
            </a:r>
            <a:endParaRPr lang="he-IL" sz="2600" dirty="0">
              <a:solidFill>
                <a:prstClr val="black"/>
              </a:solidFill>
              <a:latin typeface="Times New Roman" pitchFamily="18" charset="0"/>
            </a:endParaRPr>
          </a:p>
        </p:txBody>
      </p:sp>
      <p:pic>
        <p:nvPicPr>
          <p:cNvPr id="9220" name="Picture 4" descr="http://www.sonycsl.co.jp/person/nielsen/srmb.jpg">
            <a:hlinkClick r:id="rId3"/>
          </p:cNvPr>
          <p:cNvPicPr>
            <a:picLocks noChangeAspect="1" noChangeArrowheads="1"/>
          </p:cNvPicPr>
          <p:nvPr/>
        </p:nvPicPr>
        <p:blipFill>
          <a:blip r:embed="rId4" cstate="print"/>
          <a:srcRect/>
          <a:stretch>
            <a:fillRect/>
          </a:stretch>
        </p:blipFill>
        <p:spPr bwMode="auto">
          <a:xfrm>
            <a:off x="4067944" y="1412776"/>
            <a:ext cx="3810000" cy="1419226"/>
          </a:xfrm>
          <a:prstGeom prst="rect">
            <a:avLst/>
          </a:prstGeom>
          <a:noFill/>
        </p:spPr>
      </p:pic>
      <p:sp>
        <p:nvSpPr>
          <p:cNvPr id="9" name="מלבן 8"/>
          <p:cNvSpPr/>
          <p:nvPr/>
        </p:nvSpPr>
        <p:spPr>
          <a:xfrm>
            <a:off x="4015396" y="2844837"/>
            <a:ext cx="3851920" cy="461665"/>
          </a:xfrm>
          <a:prstGeom prst="rect">
            <a:avLst/>
          </a:prstGeom>
        </p:spPr>
        <p:txBody>
          <a:bodyPr wrap="square">
            <a:spAutoFit/>
          </a:bodyPr>
          <a:lstStyle/>
          <a:p>
            <a:pPr algn="l" rtl="0"/>
            <a:r>
              <a:rPr lang="en-US" sz="1200" dirty="0">
                <a:solidFill>
                  <a:prstClr val="black"/>
                </a:solidFill>
              </a:rPr>
              <a:t>Source:</a:t>
            </a:r>
          </a:p>
          <a:p>
            <a:pPr algn="l" rtl="0"/>
            <a:r>
              <a:rPr lang="en-US" sz="1200" dirty="0">
                <a:solidFill>
                  <a:prstClr val="black"/>
                </a:solidFill>
              </a:rPr>
              <a:t> </a:t>
            </a:r>
            <a:r>
              <a:rPr lang="en-US" sz="1200" dirty="0">
                <a:solidFill>
                  <a:prstClr val="black"/>
                </a:solidFill>
                <a:hlinkClick r:id="rId5"/>
              </a:rPr>
              <a:t>http://www.sonycsl.co.jp/person/nielsen/applets.html</a:t>
            </a:r>
            <a:endParaRPr lang="he-IL" sz="1200" dirty="0">
              <a:solidFill>
                <a:prstClr val="black"/>
              </a:solidFill>
            </a:endParaRPr>
          </a:p>
        </p:txBody>
      </p:sp>
    </p:spTree>
    <p:extLst>
      <p:ext uri="{BB962C8B-B14F-4D97-AF65-F5344CB8AC3E}">
        <p14:creationId xmlns:p14="http://schemas.microsoft.com/office/powerpoint/2010/main" val="18989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457200" y="44624"/>
            <a:ext cx="8229600" cy="561975"/>
          </a:xfrm>
        </p:spPr>
        <p:txBody>
          <a:bodyPr>
            <a:noAutofit/>
          </a:bodyPr>
          <a:lstStyle/>
          <a:p>
            <a:pPr marL="401638" indent="-401638" rtl="0">
              <a:spcBef>
                <a:spcPct val="50000"/>
              </a:spcBef>
              <a:tabLst>
                <a:tab pos="2159000" algn="r"/>
              </a:tabLst>
              <a:defRPr/>
            </a:pPr>
            <a:r>
              <a:rPr lang="en-US" sz="3600" b="1" dirty="0">
                <a:solidFill>
                  <a:srgbClr val="00B0F0"/>
                </a:solidFill>
                <a:latin typeface="Times New Roman" pitchFamily="18" charset="0"/>
              </a:rPr>
              <a:t>Binary</a:t>
            </a:r>
            <a:r>
              <a:rPr lang="en-US" sz="3600" dirty="0">
                <a:latin typeface="Times New Roman" pitchFamily="18" charset="0"/>
              </a:rPr>
              <a:t> Segmentation by </a:t>
            </a:r>
            <a:r>
              <a:rPr lang="en-US" sz="3600" dirty="0" err="1">
                <a:solidFill>
                  <a:srgbClr val="FF0000"/>
                </a:solidFill>
                <a:latin typeface="Times New Roman" pitchFamily="18" charset="0"/>
              </a:rPr>
              <a:t>Thresholding</a:t>
            </a:r>
            <a:endParaRPr lang="en-US" sz="3600" dirty="0">
              <a:solidFill>
                <a:srgbClr val="FF0000"/>
              </a:solidFill>
              <a:latin typeface="Times New Roman" pitchFamily="18" charset="0"/>
            </a:endParaRPr>
          </a:p>
        </p:txBody>
      </p:sp>
      <p:sp>
        <p:nvSpPr>
          <p:cNvPr id="8" name="מלבן 7"/>
          <p:cNvSpPr/>
          <p:nvPr/>
        </p:nvSpPr>
        <p:spPr>
          <a:xfrm>
            <a:off x="0" y="741583"/>
            <a:ext cx="8964488" cy="5927777"/>
          </a:xfrm>
          <a:prstGeom prst="rect">
            <a:avLst/>
          </a:prstGeom>
          <a:noFill/>
          <a:ln w="9525">
            <a:noFill/>
            <a:miter lim="800000"/>
            <a:headEnd/>
            <a:tailEnd/>
          </a:ln>
        </p:spPr>
        <p:txBody>
          <a:bodyPr wrap="square">
            <a:spAutoFit/>
          </a:bodyPr>
          <a:lstStyle/>
          <a:p>
            <a:pPr marL="342900" indent="-342900" algn="l" rtl="0">
              <a:spcAft>
                <a:spcPts val="600"/>
              </a:spcAft>
              <a:buFontTx/>
              <a:buChar char="•"/>
            </a:pPr>
            <a:r>
              <a:rPr lang="en-US" sz="2400" dirty="0">
                <a:solidFill>
                  <a:prstClr val="black"/>
                </a:solidFill>
                <a:latin typeface="Times New Roman" pitchFamily="18" charset="0"/>
                <a:cs typeface="Times New Roman" pitchFamily="18" charset="0"/>
              </a:rPr>
              <a:t>The simplest segmentation method: apply a </a:t>
            </a:r>
            <a:r>
              <a:rPr lang="en-US" sz="2400" dirty="0">
                <a:solidFill>
                  <a:srgbClr val="FF0000"/>
                </a:solidFill>
                <a:latin typeface="Times New Roman" pitchFamily="18" charset="0"/>
                <a:cs typeface="Times New Roman" pitchFamily="18" charset="0"/>
              </a:rPr>
              <a:t>threshold </a:t>
            </a:r>
            <a:r>
              <a:rPr lang="en-US" sz="2400" dirty="0">
                <a:solidFill>
                  <a:prstClr val="black"/>
                </a:solidFill>
                <a:latin typeface="Times New Roman" pitchFamily="18" charset="0"/>
                <a:cs typeface="Times New Roman" pitchFamily="18" charset="0"/>
              </a:rPr>
              <a:t>to turn a gray-scale image into a binary image (BW) </a:t>
            </a:r>
          </a:p>
          <a:p>
            <a:pPr marL="342900" indent="-342900" algn="l" rtl="0">
              <a:spcAft>
                <a:spcPts val="600"/>
              </a:spcAft>
              <a:buFontTx/>
              <a:buChar char="•"/>
            </a:pPr>
            <a:r>
              <a:rPr lang="en-US" sz="2400" dirty="0">
                <a:solidFill>
                  <a:prstClr val="black"/>
                </a:solidFill>
                <a:latin typeface="Times New Roman" pitchFamily="18" charset="0"/>
                <a:cs typeface="Times New Roman" pitchFamily="18" charset="0"/>
              </a:rPr>
              <a:t>Assumes the image contains two classes of pixels denoted </a:t>
            </a:r>
            <a:r>
              <a:rPr lang="en-US" sz="2400" dirty="0">
                <a:solidFill>
                  <a:srgbClr val="FF0000"/>
                </a:solidFill>
                <a:latin typeface="Times New Roman" pitchFamily="18" charset="0"/>
                <a:cs typeface="Times New Roman" pitchFamily="18" charset="0"/>
              </a:rPr>
              <a:t>foreground </a:t>
            </a:r>
            <a:r>
              <a:rPr lang="en-US" sz="2400" dirty="0">
                <a:solidFill>
                  <a:prstClr val="black"/>
                </a:solidFill>
                <a:latin typeface="Times New Roman" pitchFamily="18" charset="0"/>
                <a:cs typeface="Times New Roman" pitchFamily="18" charset="0"/>
              </a:rPr>
              <a:t>and </a:t>
            </a:r>
            <a:r>
              <a:rPr lang="en-US" sz="2400" dirty="0">
                <a:solidFill>
                  <a:srgbClr val="FF0000"/>
                </a:solidFill>
                <a:latin typeface="Times New Roman" pitchFamily="18" charset="0"/>
                <a:cs typeface="Times New Roman" pitchFamily="18" charset="0"/>
              </a:rPr>
              <a:t>background</a:t>
            </a:r>
            <a:r>
              <a:rPr lang="en-US" sz="2400" dirty="0">
                <a:solidFill>
                  <a:prstClr val="black"/>
                </a:solidFill>
                <a:latin typeface="Times New Roman" pitchFamily="18" charset="0"/>
                <a:cs typeface="Times New Roman" pitchFamily="18" charset="0"/>
              </a:rPr>
              <a:t>, and these two classes have distinct, different light intensities: the background is much darker than the foreground.</a:t>
            </a:r>
          </a:p>
          <a:p>
            <a:pPr marL="342900" indent="-342900" algn="l" rtl="0">
              <a:spcAft>
                <a:spcPts val="600"/>
              </a:spcAft>
              <a:buFontTx/>
              <a:buChar char="•"/>
            </a:pPr>
            <a:endParaRPr lang="en-US" sz="2400" dirty="0">
              <a:solidFill>
                <a:prstClr val="black"/>
              </a:solidFill>
              <a:latin typeface="Times New Roman" pitchFamily="18" charset="0"/>
              <a:cs typeface="Times New Roman" pitchFamily="18" charset="0"/>
            </a:endParaRPr>
          </a:p>
          <a:p>
            <a:pPr marL="342900" indent="-342900" algn="l" rtl="0">
              <a:spcAft>
                <a:spcPts val="600"/>
              </a:spcAft>
              <a:buFontTx/>
              <a:buChar char="•"/>
            </a:pPr>
            <a:endParaRPr lang="en-US" sz="2400" dirty="0">
              <a:solidFill>
                <a:prstClr val="black"/>
              </a:solidFill>
              <a:latin typeface="Times New Roman" pitchFamily="18" charset="0"/>
              <a:cs typeface="Times New Roman" pitchFamily="18" charset="0"/>
            </a:endParaRPr>
          </a:p>
          <a:p>
            <a:pPr marL="342900" indent="-342900" algn="l" rtl="0">
              <a:spcAft>
                <a:spcPts val="600"/>
              </a:spcAft>
              <a:buFontTx/>
              <a:buChar char="•"/>
            </a:pPr>
            <a:endParaRPr lang="en-US" sz="2400" dirty="0">
              <a:solidFill>
                <a:prstClr val="black"/>
              </a:solidFill>
              <a:latin typeface="Times New Roman" pitchFamily="18" charset="0"/>
              <a:cs typeface="Times New Roman" pitchFamily="18" charset="0"/>
            </a:endParaRPr>
          </a:p>
          <a:p>
            <a:pPr marL="342900" indent="-342900" algn="l" rtl="0">
              <a:spcAft>
                <a:spcPts val="600"/>
              </a:spcAft>
              <a:buFontTx/>
              <a:buChar char="•"/>
            </a:pPr>
            <a:endParaRPr lang="en-US" sz="2400" dirty="0">
              <a:solidFill>
                <a:prstClr val="black"/>
              </a:solidFill>
              <a:latin typeface="Times New Roman" pitchFamily="18" charset="0"/>
              <a:cs typeface="Times New Roman" pitchFamily="18" charset="0"/>
            </a:endParaRPr>
          </a:p>
          <a:p>
            <a:pPr marL="342900" indent="-342900" algn="l" rtl="0">
              <a:spcAft>
                <a:spcPts val="600"/>
              </a:spcAft>
              <a:buFontTx/>
              <a:buChar char="•"/>
            </a:pPr>
            <a:endParaRPr lang="en-US" sz="2400" dirty="0">
              <a:solidFill>
                <a:prstClr val="black"/>
              </a:solidFill>
              <a:latin typeface="Times New Roman" pitchFamily="18" charset="0"/>
              <a:cs typeface="Times New Roman" pitchFamily="18" charset="0"/>
            </a:endParaRPr>
          </a:p>
          <a:p>
            <a:pPr algn="l" rtl="0">
              <a:spcAft>
                <a:spcPts val="600"/>
              </a:spcAft>
            </a:pPr>
            <a:endParaRPr lang="en-US" sz="2400" dirty="0">
              <a:solidFill>
                <a:prstClr val="black"/>
              </a:solidFill>
              <a:latin typeface="Times New Roman" pitchFamily="18" charset="0"/>
              <a:cs typeface="Times New Roman" pitchFamily="18" charset="0"/>
            </a:endParaRPr>
          </a:p>
          <a:p>
            <a:pPr marL="342900" indent="-342900" algn="l" rtl="0">
              <a:spcAft>
                <a:spcPts val="600"/>
              </a:spcAft>
              <a:buFontTx/>
              <a:buChar char="•"/>
            </a:pPr>
            <a:endParaRPr lang="en-US" sz="2400" dirty="0">
              <a:solidFill>
                <a:prstClr val="black"/>
              </a:solidFill>
              <a:latin typeface="Times New Roman" pitchFamily="18" charset="0"/>
              <a:cs typeface="Times New Roman" pitchFamily="18" charset="0"/>
            </a:endParaRPr>
          </a:p>
          <a:p>
            <a:pPr marL="342900" indent="-342900" algn="l" rtl="0">
              <a:spcAft>
                <a:spcPts val="600"/>
              </a:spcAft>
              <a:buFontTx/>
              <a:buChar char="•"/>
            </a:pPr>
            <a:r>
              <a:rPr lang="en-US" sz="2400" dirty="0">
                <a:solidFill>
                  <a:prstClr val="black"/>
                </a:solidFill>
                <a:latin typeface="Times New Roman" pitchFamily="18" charset="0"/>
                <a:cs typeface="Times New Roman" pitchFamily="18" charset="0"/>
              </a:rPr>
              <a:t>Can be extended to more than one threshold, creating </a:t>
            </a:r>
            <a:r>
              <a:rPr lang="en-US" sz="2400" dirty="0">
                <a:solidFill>
                  <a:srgbClr val="FF0000"/>
                </a:solidFill>
                <a:latin typeface="Times New Roman" pitchFamily="18" charset="0"/>
                <a:cs typeface="Times New Roman" pitchFamily="18" charset="0"/>
              </a:rPr>
              <a:t>&gt;2 segments</a:t>
            </a:r>
          </a:p>
        </p:txBody>
      </p:sp>
      <p:grpSp>
        <p:nvGrpSpPr>
          <p:cNvPr id="2" name="Group 1"/>
          <p:cNvGrpSpPr/>
          <p:nvPr/>
        </p:nvGrpSpPr>
        <p:grpSpPr>
          <a:xfrm>
            <a:off x="1259632" y="3189855"/>
            <a:ext cx="7200800" cy="2909937"/>
            <a:chOff x="1259632" y="3212976"/>
            <a:chExt cx="7200800" cy="2909937"/>
          </a:xfrm>
        </p:grpSpPr>
        <p:pic>
          <p:nvPicPr>
            <p:cNvPr id="6" name="Picture 2" descr="E:\Studies\Ph.D\Comp.Think.4.Bio\4images\tau_py_eng\BBBC\AS_09125_050118150001_A03f00d0.tif"/>
            <p:cNvPicPr>
              <a:picLocks noChangeAspect="1" noChangeArrowheads="1"/>
            </p:cNvPicPr>
            <p:nvPr/>
          </p:nvPicPr>
          <p:blipFill>
            <a:blip r:embed="rId3" cstate="print"/>
            <a:srcRect/>
            <a:stretch>
              <a:fillRect/>
            </a:stretch>
          </p:blipFill>
          <p:spPr bwMode="auto">
            <a:xfrm>
              <a:off x="1331640" y="3212976"/>
              <a:ext cx="2481134" cy="2481134"/>
            </a:xfrm>
            <a:prstGeom prst="rect">
              <a:avLst/>
            </a:prstGeom>
            <a:noFill/>
          </p:spPr>
        </p:pic>
        <p:sp>
          <p:nvSpPr>
            <p:cNvPr id="9" name="חץ ימינה 8"/>
            <p:cNvSpPr/>
            <p:nvPr/>
          </p:nvSpPr>
          <p:spPr>
            <a:xfrm>
              <a:off x="4427984" y="4509120"/>
              <a:ext cx="72008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prstClr val="white"/>
                </a:solidFill>
              </a:endParaRPr>
            </a:p>
          </p:txBody>
        </p:sp>
        <p:sp>
          <p:nvSpPr>
            <p:cNvPr id="10" name="מלבן 9"/>
            <p:cNvSpPr/>
            <p:nvPr/>
          </p:nvSpPr>
          <p:spPr>
            <a:xfrm>
              <a:off x="1259632" y="5661248"/>
              <a:ext cx="3744416" cy="461665"/>
            </a:xfrm>
            <a:prstGeom prst="rect">
              <a:avLst/>
            </a:prstGeom>
          </p:spPr>
          <p:txBody>
            <a:bodyPr wrap="square">
              <a:spAutoFit/>
            </a:bodyPr>
            <a:lstStyle/>
            <a:p>
              <a:pPr algn="l" rtl="0"/>
              <a:r>
                <a:rPr lang="en-US" sz="1200" dirty="0">
                  <a:solidFill>
                    <a:prstClr val="black"/>
                  </a:solidFill>
                </a:rPr>
                <a:t>Human HT29 colon-cancer cells</a:t>
              </a:r>
            </a:p>
            <a:p>
              <a:pPr algn="l" rtl="0"/>
              <a:r>
                <a:rPr lang="en-US" sz="1200" dirty="0">
                  <a:solidFill>
                    <a:prstClr val="black"/>
                  </a:solidFill>
                </a:rPr>
                <a:t>http://www.broadinstitute.org/bbbc/image_sets.html</a:t>
              </a:r>
              <a:endParaRPr lang="he-IL" sz="1200" dirty="0">
                <a:solidFill>
                  <a:prstClr val="black"/>
                </a:solidFill>
              </a:endParaRPr>
            </a:p>
          </p:txBody>
        </p:sp>
        <p:sp>
          <p:nvSpPr>
            <p:cNvPr id="12" name="מלבן 11"/>
            <p:cNvSpPr/>
            <p:nvPr/>
          </p:nvSpPr>
          <p:spPr>
            <a:xfrm>
              <a:off x="5580112" y="5762873"/>
              <a:ext cx="2880320" cy="276999"/>
            </a:xfrm>
            <a:prstGeom prst="rect">
              <a:avLst/>
            </a:prstGeom>
          </p:spPr>
          <p:txBody>
            <a:bodyPr wrap="square">
              <a:spAutoFit/>
            </a:bodyPr>
            <a:lstStyle/>
            <a:p>
              <a:pPr algn="l" rtl="0"/>
              <a:r>
                <a:rPr lang="en-US" sz="1200" dirty="0">
                  <a:solidFill>
                    <a:prstClr val="black"/>
                  </a:solidFill>
                </a:rPr>
                <a:t>Binary segmentation, threshold = 40</a:t>
              </a:r>
              <a:endParaRPr lang="he-IL" sz="1200" dirty="0">
                <a:solidFill>
                  <a:prstClr val="black"/>
                </a:solidFill>
              </a:endParaRPr>
            </a:p>
          </p:txBody>
        </p:sp>
        <p:pic>
          <p:nvPicPr>
            <p:cNvPr id="13" name="Picture 2" descr="E:\Studies\Ph.D\Comp.Think.4.Bio\4images\tau_py_eng\BBBC\Thresholds1\out_th40.bmp"/>
            <p:cNvPicPr>
              <a:picLocks noChangeAspect="1" noChangeArrowheads="1"/>
            </p:cNvPicPr>
            <p:nvPr/>
          </p:nvPicPr>
          <p:blipFill>
            <a:blip r:embed="rId4" cstate="print"/>
            <a:srcRect/>
            <a:stretch>
              <a:fillRect/>
            </a:stretch>
          </p:blipFill>
          <p:spPr bwMode="auto">
            <a:xfrm>
              <a:off x="5652120" y="3212976"/>
              <a:ext cx="2448272" cy="2481134"/>
            </a:xfrm>
            <a:prstGeom prst="rect">
              <a:avLst/>
            </a:prstGeom>
            <a:noFill/>
          </p:spPr>
        </p:pic>
      </p:grpSp>
    </p:spTree>
    <p:extLst>
      <p:ext uri="{BB962C8B-B14F-4D97-AF65-F5344CB8AC3E}">
        <p14:creationId xmlns:p14="http://schemas.microsoft.com/office/powerpoint/2010/main" val="85115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562074"/>
          </a:xfrm>
        </p:spPr>
        <p:txBody>
          <a:bodyPr>
            <a:noAutofit/>
          </a:bodyPr>
          <a:lstStyle/>
          <a:p>
            <a:pPr marL="401638" indent="-401638" rtl="0">
              <a:spcBef>
                <a:spcPct val="50000"/>
              </a:spcBef>
              <a:tabLst>
                <a:tab pos="2159000" algn="r"/>
              </a:tabLst>
              <a:defRPr/>
            </a:pPr>
            <a:r>
              <a:rPr lang="en-US" sz="3600" dirty="0">
                <a:latin typeface="Times New Roman" pitchFamily="18" charset="0"/>
              </a:rPr>
              <a:t>Picking a Threshold</a:t>
            </a:r>
          </a:p>
        </p:txBody>
      </p:sp>
      <p:sp>
        <p:nvSpPr>
          <p:cNvPr id="9" name="TextBox 8"/>
          <p:cNvSpPr txBox="1"/>
          <p:nvPr/>
        </p:nvSpPr>
        <p:spPr>
          <a:xfrm>
            <a:off x="1540996" y="4065349"/>
            <a:ext cx="1728192" cy="369332"/>
          </a:xfrm>
          <a:prstGeom prst="rect">
            <a:avLst/>
          </a:prstGeom>
          <a:noFill/>
        </p:spPr>
        <p:txBody>
          <a:bodyPr wrap="square" rtlCol="0">
            <a:spAutoFit/>
          </a:bodyPr>
          <a:lstStyle/>
          <a:p>
            <a:r>
              <a:rPr lang="en-US" dirty="0">
                <a:solidFill>
                  <a:prstClr val="black"/>
                </a:solidFill>
                <a:latin typeface="Perpetua"/>
              </a:rPr>
              <a:t>Threshold = 20</a:t>
            </a:r>
          </a:p>
        </p:txBody>
      </p:sp>
      <p:sp>
        <p:nvSpPr>
          <p:cNvPr id="10" name="TextBox 9"/>
          <p:cNvSpPr txBox="1"/>
          <p:nvPr/>
        </p:nvSpPr>
        <p:spPr>
          <a:xfrm>
            <a:off x="4211368" y="4015775"/>
            <a:ext cx="1728192" cy="369332"/>
          </a:xfrm>
          <a:prstGeom prst="rect">
            <a:avLst/>
          </a:prstGeom>
          <a:noFill/>
        </p:spPr>
        <p:txBody>
          <a:bodyPr wrap="square" rtlCol="0">
            <a:spAutoFit/>
          </a:bodyPr>
          <a:lstStyle/>
          <a:p>
            <a:r>
              <a:rPr lang="en-US" dirty="0">
                <a:solidFill>
                  <a:prstClr val="black"/>
                </a:solidFill>
                <a:latin typeface="Perpetua"/>
              </a:rPr>
              <a:t>Threshold = 40</a:t>
            </a:r>
          </a:p>
        </p:txBody>
      </p:sp>
      <p:sp>
        <p:nvSpPr>
          <p:cNvPr id="13" name="TextBox 12"/>
          <p:cNvSpPr txBox="1"/>
          <p:nvPr/>
        </p:nvSpPr>
        <p:spPr>
          <a:xfrm>
            <a:off x="6913254" y="4015775"/>
            <a:ext cx="1728192" cy="369332"/>
          </a:xfrm>
          <a:prstGeom prst="rect">
            <a:avLst/>
          </a:prstGeom>
          <a:noFill/>
        </p:spPr>
        <p:txBody>
          <a:bodyPr wrap="square" rtlCol="0">
            <a:spAutoFit/>
          </a:bodyPr>
          <a:lstStyle/>
          <a:p>
            <a:r>
              <a:rPr lang="en-US" dirty="0">
                <a:solidFill>
                  <a:prstClr val="black"/>
                </a:solidFill>
                <a:latin typeface="Perpetua"/>
              </a:rPr>
              <a:t>Threshold = 60</a:t>
            </a:r>
          </a:p>
        </p:txBody>
      </p:sp>
      <p:pic>
        <p:nvPicPr>
          <p:cNvPr id="11" name="Picture 2" descr="E:\Studies\Ph.D\Comp.Think.4.Bio\4images\tau_py_eng\BBBC\AS_09125_050118150001_A03f00d0.tif"/>
          <p:cNvPicPr>
            <a:picLocks noChangeAspect="1" noChangeArrowheads="1"/>
          </p:cNvPicPr>
          <p:nvPr/>
        </p:nvPicPr>
        <p:blipFill>
          <a:blip r:embed="rId3" cstate="print"/>
          <a:srcRect/>
          <a:stretch>
            <a:fillRect/>
          </a:stretch>
        </p:blipFill>
        <p:spPr bwMode="auto">
          <a:xfrm>
            <a:off x="6550888" y="1684576"/>
            <a:ext cx="2197576" cy="2197576"/>
          </a:xfrm>
          <a:prstGeom prst="rect">
            <a:avLst/>
          </a:prstGeom>
          <a:noFill/>
        </p:spPr>
      </p:pic>
      <p:pic>
        <p:nvPicPr>
          <p:cNvPr id="12" name="Picture 3" descr="E:\Studies\Ph.D\Comp.Think.4.Bio\4images\tau_py_eng\BBBC\Thresholds1\out_th20.bmp"/>
          <p:cNvPicPr>
            <a:picLocks noChangeAspect="1" noChangeArrowheads="1"/>
          </p:cNvPicPr>
          <p:nvPr/>
        </p:nvPicPr>
        <p:blipFill>
          <a:blip r:embed="rId4" cstate="print"/>
          <a:srcRect/>
          <a:stretch>
            <a:fillRect/>
          </a:stretch>
        </p:blipFill>
        <p:spPr bwMode="auto">
          <a:xfrm>
            <a:off x="1187624" y="4352095"/>
            <a:ext cx="2232248" cy="2232248"/>
          </a:xfrm>
          <a:prstGeom prst="rect">
            <a:avLst/>
          </a:prstGeom>
          <a:noFill/>
        </p:spPr>
      </p:pic>
      <p:pic>
        <p:nvPicPr>
          <p:cNvPr id="161794" name="Picture 2" descr="E:\Studies\Ph.D\Comp.Think.4.Bio\4images\tau_py_eng\BBBC\Thresholds1\out_th40.bmp"/>
          <p:cNvPicPr>
            <a:picLocks noChangeAspect="1" noChangeArrowheads="1"/>
          </p:cNvPicPr>
          <p:nvPr/>
        </p:nvPicPr>
        <p:blipFill>
          <a:blip r:embed="rId5" cstate="print"/>
          <a:srcRect/>
          <a:stretch>
            <a:fillRect/>
          </a:stretch>
        </p:blipFill>
        <p:spPr bwMode="auto">
          <a:xfrm>
            <a:off x="3851920" y="4342223"/>
            <a:ext cx="2232248" cy="2232248"/>
          </a:xfrm>
          <a:prstGeom prst="rect">
            <a:avLst/>
          </a:prstGeom>
          <a:noFill/>
        </p:spPr>
      </p:pic>
      <p:pic>
        <p:nvPicPr>
          <p:cNvPr id="161795" name="Picture 3" descr="E:\Studies\Ph.D\Comp.Think.4.Bio\4images\tau_py_eng\BBBC\Thresholds1\out_th60.bmp"/>
          <p:cNvPicPr>
            <a:picLocks noChangeAspect="1" noChangeArrowheads="1"/>
          </p:cNvPicPr>
          <p:nvPr/>
        </p:nvPicPr>
        <p:blipFill>
          <a:blip r:embed="rId6" cstate="print"/>
          <a:srcRect/>
          <a:stretch>
            <a:fillRect/>
          </a:stretch>
        </p:blipFill>
        <p:spPr bwMode="auto">
          <a:xfrm>
            <a:off x="6516216" y="4342223"/>
            <a:ext cx="2232248" cy="2232248"/>
          </a:xfrm>
          <a:prstGeom prst="rect">
            <a:avLst/>
          </a:prstGeom>
          <a:noFill/>
        </p:spPr>
      </p:pic>
      <p:sp>
        <p:nvSpPr>
          <p:cNvPr id="15" name="מלבן 14"/>
          <p:cNvSpPr/>
          <p:nvPr/>
        </p:nvSpPr>
        <p:spPr>
          <a:xfrm>
            <a:off x="107504" y="764704"/>
            <a:ext cx="8496944" cy="904863"/>
          </a:xfrm>
          <a:prstGeom prst="rect">
            <a:avLst/>
          </a:prstGeom>
          <a:noFill/>
          <a:ln w="9525">
            <a:noFill/>
            <a:miter lim="800000"/>
            <a:headEnd/>
            <a:tailEnd/>
          </a:ln>
        </p:spPr>
        <p:txBody>
          <a:bodyPr wrap="square">
            <a:spAutoFit/>
          </a:bodyPr>
          <a:lstStyle/>
          <a:p>
            <a:pPr marL="342900" indent="-342900" algn="l" rtl="0">
              <a:spcBef>
                <a:spcPct val="20000"/>
              </a:spcBef>
              <a:buFontTx/>
              <a:buChar char="•"/>
            </a:pPr>
            <a:r>
              <a:rPr lang="en-US" sz="2400" dirty="0">
                <a:solidFill>
                  <a:prstClr val="black"/>
                </a:solidFill>
                <a:latin typeface="Times New Roman" pitchFamily="18" charset="0"/>
                <a:cs typeface="Times New Roman" pitchFamily="18" charset="0"/>
              </a:rPr>
              <a:t>The key is to select the </a:t>
            </a:r>
            <a:r>
              <a:rPr lang="en-US" sz="2400" dirty="0">
                <a:solidFill>
                  <a:srgbClr val="FF0000"/>
                </a:solidFill>
                <a:latin typeface="Times New Roman" pitchFamily="18" charset="0"/>
                <a:cs typeface="Times New Roman" pitchFamily="18" charset="0"/>
              </a:rPr>
              <a:t>appropriate threshold</a:t>
            </a:r>
            <a:endParaRPr lang="en-US" sz="2400" dirty="0">
              <a:solidFill>
                <a:prstClr val="black"/>
              </a:solidFill>
              <a:latin typeface="Times New Roman" pitchFamily="18" charset="0"/>
              <a:cs typeface="Times New Roman" pitchFamily="18" charset="0"/>
            </a:endParaRPr>
          </a:p>
          <a:p>
            <a:pPr marL="342900" indent="-342900" algn="l" rtl="0">
              <a:spcBef>
                <a:spcPct val="20000"/>
              </a:spcBef>
              <a:buFontTx/>
              <a:buChar char="•"/>
            </a:pPr>
            <a:r>
              <a:rPr lang="en-US" sz="2400" dirty="0">
                <a:solidFill>
                  <a:prstClr val="black"/>
                </a:solidFill>
                <a:latin typeface="Times New Roman" pitchFamily="18" charset="0"/>
                <a:cs typeface="Times New Roman" pitchFamily="18" charset="0"/>
              </a:rPr>
              <a:t>Which one is the best here?</a:t>
            </a:r>
          </a:p>
        </p:txBody>
      </p:sp>
      <p:sp>
        <p:nvSpPr>
          <p:cNvPr id="16" name="TextBox 15"/>
          <p:cNvSpPr txBox="1"/>
          <p:nvPr/>
        </p:nvSpPr>
        <p:spPr>
          <a:xfrm>
            <a:off x="7163622" y="1331476"/>
            <a:ext cx="972108" cy="369332"/>
          </a:xfrm>
          <a:prstGeom prst="rect">
            <a:avLst/>
          </a:prstGeom>
          <a:noFill/>
        </p:spPr>
        <p:txBody>
          <a:bodyPr wrap="square" rtlCol="0">
            <a:spAutoFit/>
          </a:bodyPr>
          <a:lstStyle/>
          <a:p>
            <a:r>
              <a:rPr lang="en-US" dirty="0">
                <a:solidFill>
                  <a:prstClr val="black"/>
                </a:solidFill>
                <a:latin typeface="Perpetua"/>
              </a:rPr>
              <a:t>Original</a:t>
            </a:r>
          </a:p>
        </p:txBody>
      </p:sp>
      <p:sp>
        <p:nvSpPr>
          <p:cNvPr id="14" name="מלבן 14"/>
          <p:cNvSpPr/>
          <p:nvPr/>
        </p:nvSpPr>
        <p:spPr>
          <a:xfrm>
            <a:off x="107504" y="2001497"/>
            <a:ext cx="6264696" cy="1643527"/>
          </a:xfrm>
          <a:prstGeom prst="rect">
            <a:avLst/>
          </a:prstGeom>
          <a:noFill/>
          <a:ln w="9525">
            <a:noFill/>
            <a:miter lim="800000"/>
            <a:headEnd/>
            <a:tailEnd/>
          </a:ln>
        </p:spPr>
        <p:txBody>
          <a:bodyPr wrap="square">
            <a:spAutoFit/>
          </a:bodyPr>
          <a:lstStyle/>
          <a:p>
            <a:pPr marL="342900" indent="-342900" algn="l" rtl="0">
              <a:spcBef>
                <a:spcPct val="20000"/>
              </a:spcBef>
              <a:buFontTx/>
              <a:buChar char="•"/>
            </a:pPr>
            <a:r>
              <a:rPr lang="en-US" sz="2400" dirty="0">
                <a:solidFill>
                  <a:prstClr val="black"/>
                </a:solidFill>
                <a:latin typeface="Times New Roman" pitchFamily="18" charset="0"/>
                <a:cs typeface="Times New Roman" pitchFamily="18" charset="0"/>
              </a:rPr>
              <a:t>When the threshold is too </a:t>
            </a:r>
            <a:r>
              <a:rPr lang="en-US" sz="2400" dirty="0">
                <a:solidFill>
                  <a:srgbClr val="0000FF"/>
                </a:solidFill>
                <a:latin typeface="Times New Roman" pitchFamily="18" charset="0"/>
                <a:cs typeface="Times New Roman" pitchFamily="18" charset="0"/>
              </a:rPr>
              <a:t>low</a:t>
            </a:r>
            <a:r>
              <a:rPr lang="en-US" sz="2400" dirty="0">
                <a:solidFill>
                  <a:prstClr val="black"/>
                </a:solidFill>
                <a:latin typeface="Times New Roman" pitchFamily="18" charset="0"/>
                <a:cs typeface="Times New Roman" pitchFamily="18" charset="0"/>
              </a:rPr>
              <a:t> (20 in this case) areas in the image where cells are densely populated become </a:t>
            </a:r>
            <a:r>
              <a:rPr lang="en-US" sz="2400" dirty="0">
                <a:solidFill>
                  <a:srgbClr val="0000FF"/>
                </a:solidFill>
                <a:latin typeface="Times New Roman" pitchFamily="18" charset="0"/>
                <a:cs typeface="Times New Roman" pitchFamily="18" charset="0"/>
              </a:rPr>
              <a:t>bulbs</a:t>
            </a:r>
            <a:r>
              <a:rPr lang="en-US" sz="2400" dirty="0">
                <a:solidFill>
                  <a:prstClr val="black"/>
                </a:solidFill>
                <a:latin typeface="Times New Roman" pitchFamily="18" charset="0"/>
                <a:cs typeface="Times New Roman" pitchFamily="18" charset="0"/>
              </a:rPr>
              <a:t>.</a:t>
            </a:r>
          </a:p>
          <a:p>
            <a:pPr marL="342900" indent="-342900" algn="l" rtl="0">
              <a:spcBef>
                <a:spcPct val="20000"/>
              </a:spcBef>
              <a:buFontTx/>
              <a:buChar char="•"/>
            </a:pPr>
            <a:r>
              <a:rPr lang="en-US" sz="2400" dirty="0">
                <a:solidFill>
                  <a:prstClr val="black"/>
                </a:solidFill>
                <a:latin typeface="Times New Roman" pitchFamily="18" charset="0"/>
                <a:cs typeface="Times New Roman" pitchFamily="18" charset="0"/>
              </a:rPr>
              <a:t>When it is too </a:t>
            </a:r>
            <a:r>
              <a:rPr lang="en-US" sz="2400" dirty="0">
                <a:solidFill>
                  <a:srgbClr val="7030A0"/>
                </a:solidFill>
                <a:latin typeface="Times New Roman" pitchFamily="18" charset="0"/>
                <a:cs typeface="Times New Roman" pitchFamily="18" charset="0"/>
              </a:rPr>
              <a:t>high</a:t>
            </a:r>
            <a:r>
              <a:rPr lang="en-US" sz="2400" dirty="0">
                <a:solidFill>
                  <a:prstClr val="black"/>
                </a:solidFill>
                <a:latin typeface="Times New Roman" pitchFamily="18" charset="0"/>
                <a:cs typeface="Times New Roman" pitchFamily="18" charset="0"/>
              </a:rPr>
              <a:t> (60) some cells are </a:t>
            </a:r>
            <a:r>
              <a:rPr lang="en-US" sz="2400" dirty="0">
                <a:solidFill>
                  <a:srgbClr val="7030A0"/>
                </a:solidFill>
                <a:latin typeface="Times New Roman" pitchFamily="18" charset="0"/>
                <a:cs typeface="Times New Roman" pitchFamily="18" charset="0"/>
              </a:rPr>
              <a:t>lost</a:t>
            </a:r>
            <a:r>
              <a:rPr lang="en-US" sz="2400" dirty="0">
                <a:solidFill>
                  <a:prstClr val="black"/>
                </a:solidFill>
                <a:latin typeface="Times New Roman" pitchFamily="18" charset="0"/>
                <a:cs typeface="Times New Roman" pitchFamily="18" charset="0"/>
              </a:rPr>
              <a:t>.</a:t>
            </a:r>
          </a:p>
        </p:txBody>
      </p:sp>
      <p:sp>
        <p:nvSpPr>
          <p:cNvPr id="17" name="הסבר אליפטי 27">
            <a:extLst>
              <a:ext uri="{FF2B5EF4-FFF2-40B4-BE49-F238E27FC236}">
                <a16:creationId xmlns:a16="http://schemas.microsoft.com/office/drawing/2014/main" id="{18F66379-7FA3-4268-B8DE-A4059817015B}"/>
              </a:ext>
            </a:extLst>
          </p:cNvPr>
          <p:cNvSpPr/>
          <p:nvPr/>
        </p:nvSpPr>
        <p:spPr bwMode="auto">
          <a:xfrm>
            <a:off x="5913426" y="3867694"/>
            <a:ext cx="892810" cy="601663"/>
          </a:xfrm>
          <a:prstGeom prst="wedgeEllipseCallout">
            <a:avLst>
              <a:gd name="adj1" fmla="val -41493"/>
              <a:gd name="adj2" fmla="val 104433"/>
            </a:avLst>
          </a:prstGeom>
          <a:solidFill>
            <a:srgbClr val="00B0F0"/>
          </a:solidFill>
          <a:ln>
            <a:headEnd type="none" w="med" len="med"/>
            <a:tailEnd type="none" w="med" len="med"/>
          </a:ln>
          <a:effectLst>
            <a:outerShdw blurRad="50800" dist="38100" dir="2700000" sx="102000" sy="102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r>
              <a:rPr lang="en-US" sz="1200" b="1" dirty="0">
                <a:solidFill>
                  <a:schemeClr val="bg1"/>
                </a:solidFill>
                <a:latin typeface="Times New Roman (Hebrew)" charset="0"/>
              </a:rPr>
              <a:t>lost</a:t>
            </a:r>
          </a:p>
          <a:p>
            <a:pPr marL="0" marR="0" indent="0" algn="ctr" defTabSz="914400" rtl="1" eaLnBrk="0" fontAlgn="base" latinLnBrk="0" hangingPunct="0">
              <a:lnSpc>
                <a:spcPct val="100000"/>
              </a:lnSpc>
              <a:spcBef>
                <a:spcPct val="0"/>
              </a:spcBef>
              <a:spcAft>
                <a:spcPct val="0"/>
              </a:spcAft>
              <a:buClrTx/>
              <a:buSzTx/>
              <a:buFontTx/>
              <a:buNone/>
              <a:tabLst/>
            </a:pPr>
            <a:r>
              <a:rPr lang="en-US" sz="1200" b="1" dirty="0">
                <a:solidFill>
                  <a:schemeClr val="bg1"/>
                </a:solidFill>
                <a:latin typeface="Times New Roman (Hebrew)" charset="0"/>
              </a:rPr>
              <a:t>with t=60</a:t>
            </a:r>
          </a:p>
        </p:txBody>
      </p:sp>
      <p:sp>
        <p:nvSpPr>
          <p:cNvPr id="18" name="הסבר אליפטי 27">
            <a:extLst>
              <a:ext uri="{FF2B5EF4-FFF2-40B4-BE49-F238E27FC236}">
                <a16:creationId xmlns:a16="http://schemas.microsoft.com/office/drawing/2014/main" id="{18F66379-7FA3-4268-B8DE-A4059817015B}"/>
              </a:ext>
            </a:extLst>
          </p:cNvPr>
          <p:cNvSpPr/>
          <p:nvPr/>
        </p:nvSpPr>
        <p:spPr bwMode="auto">
          <a:xfrm>
            <a:off x="3211540" y="3907891"/>
            <a:ext cx="892810" cy="601663"/>
          </a:xfrm>
          <a:prstGeom prst="wedgeEllipseCallout">
            <a:avLst>
              <a:gd name="adj1" fmla="val -77478"/>
              <a:gd name="adj2" fmla="val 115386"/>
            </a:avLst>
          </a:prstGeom>
          <a:solidFill>
            <a:srgbClr val="00B0F0"/>
          </a:solidFill>
          <a:ln>
            <a:headEnd type="none" w="med" len="med"/>
            <a:tailEnd type="none" w="med" len="med"/>
          </a:ln>
          <a:effectLst>
            <a:outerShdw blurRad="50800" dist="38100" dir="2700000" sx="102000" sy="102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r>
              <a:rPr lang="en-US" sz="1200" b="1" dirty="0">
                <a:solidFill>
                  <a:schemeClr val="bg1"/>
                </a:solidFill>
                <a:latin typeface="Times New Roman (Hebrew)" charset="0"/>
              </a:rPr>
              <a:t>blubs</a:t>
            </a:r>
          </a:p>
        </p:txBody>
      </p:sp>
    </p:spTree>
    <p:extLst>
      <p:ext uri="{BB962C8B-B14F-4D97-AF65-F5344CB8AC3E}">
        <p14:creationId xmlns:p14="http://schemas.microsoft.com/office/powerpoint/2010/main" val="122022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7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17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6" grpId="0"/>
      <p:bldP spid="14" grpId="0"/>
      <p:bldP spid="17" grpId="0" animBg="1"/>
      <p:bldP spid="1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562074"/>
          </a:xfrm>
        </p:spPr>
        <p:txBody>
          <a:bodyPr>
            <a:noAutofit/>
          </a:bodyPr>
          <a:lstStyle/>
          <a:p>
            <a:pPr marL="401638" indent="-401638" rtl="0">
              <a:spcBef>
                <a:spcPct val="50000"/>
              </a:spcBef>
              <a:tabLst>
                <a:tab pos="2159000" algn="r"/>
              </a:tabLst>
              <a:defRPr/>
            </a:pPr>
            <a:r>
              <a:rPr lang="en-US" sz="3600" dirty="0">
                <a:latin typeface="Times New Roman" pitchFamily="18" charset="0"/>
              </a:rPr>
              <a:t>Segmentation with a Threshold– code</a:t>
            </a:r>
          </a:p>
        </p:txBody>
      </p:sp>
      <p:pic>
        <p:nvPicPr>
          <p:cNvPr id="3" name="תמונה 2"/>
          <p:cNvPicPr>
            <a:picLocks noChangeAspect="1"/>
          </p:cNvPicPr>
          <p:nvPr/>
        </p:nvPicPr>
        <p:blipFill>
          <a:blip r:embed="rId3"/>
          <a:stretch>
            <a:fillRect/>
          </a:stretch>
        </p:blipFill>
        <p:spPr>
          <a:xfrm>
            <a:off x="467544" y="1125527"/>
            <a:ext cx="8229600" cy="5615841"/>
          </a:xfrm>
          <a:prstGeom prst="rect">
            <a:avLst/>
          </a:prstGeom>
        </p:spPr>
      </p:pic>
    </p:spTree>
    <p:extLst>
      <p:ext uri="{BB962C8B-B14F-4D97-AF65-F5344CB8AC3E}">
        <p14:creationId xmlns:p14="http://schemas.microsoft.com/office/powerpoint/2010/main" val="995986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778098"/>
          </a:xfrm>
        </p:spPr>
        <p:txBody>
          <a:bodyPr>
            <a:normAutofit/>
          </a:bodyPr>
          <a:lstStyle/>
          <a:p>
            <a:pPr rtl="0"/>
            <a:r>
              <a:rPr lang="en-US" dirty="0"/>
              <a:t>Lecture 21-22 Plan</a:t>
            </a:r>
            <a:endParaRPr lang="he-IL" dirty="0"/>
          </a:p>
        </p:txBody>
      </p:sp>
      <p:sp>
        <p:nvSpPr>
          <p:cNvPr id="3" name="Content Placeholder 2"/>
          <p:cNvSpPr>
            <a:spLocks noGrp="1"/>
          </p:cNvSpPr>
          <p:nvPr>
            <p:ph idx="1"/>
          </p:nvPr>
        </p:nvSpPr>
        <p:spPr>
          <a:xfrm>
            <a:off x="467544" y="1124744"/>
            <a:ext cx="8280920" cy="5400600"/>
          </a:xfrm>
        </p:spPr>
        <p:txBody>
          <a:bodyPr>
            <a:normAutofit/>
          </a:bodyPr>
          <a:lstStyle/>
          <a:p>
            <a:pPr marL="715963" indent="-354013">
              <a:buFont typeface="Arial" pitchFamily="34" charset="0"/>
              <a:buChar char="•"/>
            </a:pPr>
            <a:r>
              <a:rPr lang="en-US" sz="2800" dirty="0"/>
              <a:t>Introduction to Digital Image </a:t>
            </a:r>
            <a:r>
              <a:rPr lang="en-US" sz="2800" dirty="0">
                <a:solidFill>
                  <a:srgbClr val="FF0000"/>
                </a:solidFill>
              </a:rPr>
              <a:t>representation</a:t>
            </a:r>
            <a:r>
              <a:rPr lang="en-US" sz="2800" dirty="0"/>
              <a:t>.</a:t>
            </a:r>
          </a:p>
          <a:p>
            <a:pPr marL="1116013" lvl="1" indent="-354013">
              <a:buFont typeface="Arial" pitchFamily="34" charset="0"/>
              <a:buChar char="•"/>
            </a:pPr>
            <a:r>
              <a:rPr lang="en-US" sz="2400" dirty="0"/>
              <a:t>Grayscale and color image</a:t>
            </a:r>
          </a:p>
          <a:p>
            <a:pPr marL="1116013" lvl="1" indent="-354013">
              <a:buFont typeface="Arial" pitchFamily="34" charset="0"/>
              <a:buChar char="•"/>
            </a:pPr>
            <a:r>
              <a:rPr lang="en-US" sz="2400" dirty="0"/>
              <a:t>Bit depth, resolution</a:t>
            </a:r>
          </a:p>
          <a:p>
            <a:pPr marL="1116013" lvl="1" indent="-354013">
              <a:buFont typeface="Arial" pitchFamily="34" charset="0"/>
              <a:buChar char="•"/>
            </a:pPr>
            <a:r>
              <a:rPr lang="en-US" sz="2400" dirty="0"/>
              <a:t>Class </a:t>
            </a:r>
            <a:r>
              <a:rPr lang="en-US" sz="2400" dirty="0">
                <a:solidFill>
                  <a:srgbClr val="FF0000"/>
                </a:solidFill>
              </a:rPr>
              <a:t>Matrix</a:t>
            </a:r>
          </a:p>
          <a:p>
            <a:pPr marL="715963" indent="-354013">
              <a:buFont typeface="Arial" pitchFamily="34" charset="0"/>
              <a:buChar char="•"/>
            </a:pPr>
            <a:r>
              <a:rPr lang="en-US" sz="2800" dirty="0"/>
              <a:t> Generating </a:t>
            </a:r>
            <a:r>
              <a:rPr lang="en-US" sz="2800" dirty="0">
                <a:solidFill>
                  <a:srgbClr val="FF0000"/>
                </a:solidFill>
              </a:rPr>
              <a:t>synthetic</a:t>
            </a:r>
            <a:r>
              <a:rPr lang="en-US" sz="2800" dirty="0"/>
              <a:t> images</a:t>
            </a:r>
          </a:p>
          <a:p>
            <a:pPr marL="715963" indent="-354013">
              <a:buFont typeface="Arial" pitchFamily="34" charset="0"/>
              <a:buChar char="•"/>
            </a:pPr>
            <a:r>
              <a:rPr lang="en-US" sz="2800" dirty="0"/>
              <a:t>Basics of Digital Image Processing</a:t>
            </a:r>
          </a:p>
          <a:p>
            <a:pPr marL="715963" indent="-354013">
              <a:buFont typeface="Arial" pitchFamily="34" charset="0"/>
              <a:buChar char="•"/>
            </a:pPr>
            <a:r>
              <a:rPr lang="en-US" sz="2800" dirty="0"/>
              <a:t>Noise, and </a:t>
            </a:r>
            <a:r>
              <a:rPr lang="en-US" sz="2800" dirty="0">
                <a:solidFill>
                  <a:srgbClr val="FF0000"/>
                </a:solidFill>
              </a:rPr>
              <a:t>local</a:t>
            </a:r>
            <a:r>
              <a:rPr lang="en-US" sz="2800" dirty="0"/>
              <a:t> noise reductions</a:t>
            </a:r>
          </a:p>
          <a:p>
            <a:pPr marL="715963" indent="-354013"/>
            <a:endParaRPr lang="en-US" sz="2400" dirty="0"/>
          </a:p>
          <a:p>
            <a:pPr marL="715963" indent="-354013">
              <a:buFont typeface="Arial" pitchFamily="34" charset="0"/>
              <a:buChar char="•"/>
            </a:pPr>
            <a:endParaRPr lang="en-US"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562074"/>
          </a:xfrm>
        </p:spPr>
        <p:txBody>
          <a:bodyPr>
            <a:noAutofit/>
          </a:bodyPr>
          <a:lstStyle/>
          <a:p>
            <a:pPr marL="401638" indent="-401638" rtl="0">
              <a:spcBef>
                <a:spcPct val="50000"/>
              </a:spcBef>
              <a:tabLst>
                <a:tab pos="2159000" algn="r"/>
              </a:tabLst>
              <a:defRPr/>
            </a:pPr>
            <a:r>
              <a:rPr lang="en-US" sz="3600" dirty="0">
                <a:latin typeface="Times New Roman" pitchFamily="18" charset="0"/>
              </a:rPr>
              <a:t>Picking a Threshold – Einstein</a:t>
            </a:r>
          </a:p>
        </p:txBody>
      </p:sp>
      <p:sp>
        <p:nvSpPr>
          <p:cNvPr id="9" name="TextBox 8"/>
          <p:cNvSpPr txBox="1"/>
          <p:nvPr/>
        </p:nvSpPr>
        <p:spPr>
          <a:xfrm>
            <a:off x="1540996" y="4065349"/>
            <a:ext cx="1728192" cy="369332"/>
          </a:xfrm>
          <a:prstGeom prst="rect">
            <a:avLst/>
          </a:prstGeom>
          <a:noFill/>
        </p:spPr>
        <p:txBody>
          <a:bodyPr wrap="square" rtlCol="0">
            <a:spAutoFit/>
          </a:bodyPr>
          <a:lstStyle/>
          <a:p>
            <a:r>
              <a:rPr lang="en-US" dirty="0">
                <a:solidFill>
                  <a:prstClr val="black"/>
                </a:solidFill>
                <a:latin typeface="Perpetua"/>
              </a:rPr>
              <a:t>Threshold = 50</a:t>
            </a:r>
          </a:p>
        </p:txBody>
      </p:sp>
      <p:sp>
        <p:nvSpPr>
          <p:cNvPr id="10" name="TextBox 9"/>
          <p:cNvSpPr txBox="1"/>
          <p:nvPr/>
        </p:nvSpPr>
        <p:spPr>
          <a:xfrm>
            <a:off x="4211368" y="4015775"/>
            <a:ext cx="1728192" cy="369332"/>
          </a:xfrm>
          <a:prstGeom prst="rect">
            <a:avLst/>
          </a:prstGeom>
          <a:noFill/>
        </p:spPr>
        <p:txBody>
          <a:bodyPr wrap="square" rtlCol="0">
            <a:spAutoFit/>
          </a:bodyPr>
          <a:lstStyle/>
          <a:p>
            <a:r>
              <a:rPr lang="en-US" dirty="0">
                <a:solidFill>
                  <a:prstClr val="black"/>
                </a:solidFill>
                <a:latin typeface="Perpetua"/>
              </a:rPr>
              <a:t>Threshold = 100</a:t>
            </a:r>
          </a:p>
        </p:txBody>
      </p:sp>
      <p:sp>
        <p:nvSpPr>
          <p:cNvPr id="13" name="TextBox 12"/>
          <p:cNvSpPr txBox="1"/>
          <p:nvPr/>
        </p:nvSpPr>
        <p:spPr>
          <a:xfrm>
            <a:off x="6913254" y="4015775"/>
            <a:ext cx="1728192" cy="369332"/>
          </a:xfrm>
          <a:prstGeom prst="rect">
            <a:avLst/>
          </a:prstGeom>
          <a:noFill/>
        </p:spPr>
        <p:txBody>
          <a:bodyPr wrap="square" rtlCol="0">
            <a:spAutoFit/>
          </a:bodyPr>
          <a:lstStyle/>
          <a:p>
            <a:r>
              <a:rPr lang="en-US" dirty="0">
                <a:solidFill>
                  <a:prstClr val="black"/>
                </a:solidFill>
                <a:latin typeface="Perpetua"/>
              </a:rPr>
              <a:t>Threshold = 150</a:t>
            </a:r>
          </a:p>
        </p:txBody>
      </p:sp>
      <p:sp>
        <p:nvSpPr>
          <p:cNvPr id="16" name="TextBox 15"/>
          <p:cNvSpPr txBox="1"/>
          <p:nvPr/>
        </p:nvSpPr>
        <p:spPr>
          <a:xfrm>
            <a:off x="7163622" y="1331476"/>
            <a:ext cx="972108" cy="369332"/>
          </a:xfrm>
          <a:prstGeom prst="rect">
            <a:avLst/>
          </a:prstGeom>
          <a:noFill/>
        </p:spPr>
        <p:txBody>
          <a:bodyPr wrap="square" rtlCol="0">
            <a:spAutoFit/>
          </a:bodyPr>
          <a:lstStyle/>
          <a:p>
            <a:r>
              <a:rPr lang="en-US" dirty="0">
                <a:solidFill>
                  <a:prstClr val="black"/>
                </a:solidFill>
                <a:latin typeface="Perpetua"/>
              </a:rPr>
              <a:t>Original</a:t>
            </a:r>
          </a:p>
        </p:txBody>
      </p:sp>
      <p:sp>
        <p:nvSpPr>
          <p:cNvPr id="14" name="מלבן 14"/>
          <p:cNvSpPr/>
          <p:nvPr/>
        </p:nvSpPr>
        <p:spPr>
          <a:xfrm>
            <a:off x="96324" y="959934"/>
            <a:ext cx="6705998" cy="2973122"/>
          </a:xfrm>
          <a:prstGeom prst="rect">
            <a:avLst/>
          </a:prstGeom>
          <a:noFill/>
          <a:ln w="9525">
            <a:noFill/>
            <a:miter lim="800000"/>
            <a:headEnd/>
            <a:tailEnd/>
          </a:ln>
        </p:spPr>
        <p:txBody>
          <a:bodyPr wrap="square">
            <a:spAutoFit/>
          </a:bodyPr>
          <a:lstStyle/>
          <a:p>
            <a:pPr marL="342900" lvl="1" indent="-342900" algn="l" rtl="0">
              <a:spcBef>
                <a:spcPct val="20000"/>
              </a:spcBef>
              <a:buFontTx/>
              <a:buChar char="•"/>
            </a:pPr>
            <a:r>
              <a:rPr lang="en-US" sz="2400" dirty="0">
                <a:solidFill>
                  <a:prstClr val="black"/>
                </a:solidFill>
                <a:latin typeface="Times New Roman" pitchFamily="18" charset="0"/>
                <a:cs typeface="Times New Roman" pitchFamily="18" charset="0"/>
              </a:rPr>
              <a:t>We want: white = Einstein, black = background</a:t>
            </a:r>
          </a:p>
          <a:p>
            <a:pPr marL="342900" indent="-342900" algn="l" rtl="0">
              <a:spcBef>
                <a:spcPct val="20000"/>
              </a:spcBef>
              <a:buFontTx/>
              <a:buChar char="•"/>
            </a:pPr>
            <a:r>
              <a:rPr lang="en-US" sz="2400" dirty="0">
                <a:solidFill>
                  <a:prstClr val="black"/>
                </a:solidFill>
                <a:latin typeface="Times New Roman" pitchFamily="18" charset="0"/>
                <a:cs typeface="Times New Roman" pitchFamily="18" charset="0"/>
              </a:rPr>
              <a:t>When the threshold is too </a:t>
            </a:r>
            <a:r>
              <a:rPr lang="en-US" sz="2400" dirty="0">
                <a:solidFill>
                  <a:srgbClr val="0000FF"/>
                </a:solidFill>
                <a:latin typeface="Times New Roman" pitchFamily="18" charset="0"/>
                <a:cs typeface="Times New Roman" pitchFamily="18" charset="0"/>
              </a:rPr>
              <a:t>low</a:t>
            </a:r>
            <a:r>
              <a:rPr lang="en-US" sz="2400" dirty="0">
                <a:solidFill>
                  <a:prstClr val="black"/>
                </a:solidFill>
                <a:latin typeface="Times New Roman" pitchFamily="18" charset="0"/>
                <a:cs typeface="Times New Roman" pitchFamily="18" charset="0"/>
              </a:rPr>
              <a:t> (50) we cannot separate face from background.</a:t>
            </a:r>
          </a:p>
          <a:p>
            <a:pPr marL="342900" indent="-342900" algn="l" rtl="0">
              <a:spcBef>
                <a:spcPct val="20000"/>
              </a:spcBef>
              <a:buFontTx/>
              <a:buChar char="•"/>
            </a:pPr>
            <a:r>
              <a:rPr lang="en-US" sz="2400" dirty="0">
                <a:solidFill>
                  <a:prstClr val="black"/>
                </a:solidFill>
                <a:latin typeface="Times New Roman" pitchFamily="18" charset="0"/>
                <a:cs typeface="Times New Roman" pitchFamily="18" charset="0"/>
              </a:rPr>
              <a:t>When it is too </a:t>
            </a:r>
            <a:r>
              <a:rPr lang="en-US" sz="2400" dirty="0">
                <a:solidFill>
                  <a:srgbClr val="7030A0"/>
                </a:solidFill>
                <a:latin typeface="Times New Roman" pitchFamily="18" charset="0"/>
                <a:cs typeface="Times New Roman" pitchFamily="18" charset="0"/>
              </a:rPr>
              <a:t>high</a:t>
            </a:r>
            <a:r>
              <a:rPr lang="en-US" sz="2400" dirty="0">
                <a:solidFill>
                  <a:prstClr val="black"/>
                </a:solidFill>
                <a:latin typeface="Times New Roman" pitchFamily="18" charset="0"/>
                <a:cs typeface="Times New Roman" pitchFamily="18" charset="0"/>
              </a:rPr>
              <a:t> (150) some areas are </a:t>
            </a:r>
            <a:r>
              <a:rPr lang="en-US" sz="2400" dirty="0">
                <a:solidFill>
                  <a:srgbClr val="7030A0"/>
                </a:solidFill>
                <a:latin typeface="Times New Roman" pitchFamily="18" charset="0"/>
                <a:cs typeface="Times New Roman" pitchFamily="18" charset="0"/>
              </a:rPr>
              <a:t>lost</a:t>
            </a:r>
            <a:r>
              <a:rPr lang="en-US" sz="2400" dirty="0">
                <a:solidFill>
                  <a:prstClr val="black"/>
                </a:solidFill>
                <a:latin typeface="Times New Roman" pitchFamily="18" charset="0"/>
                <a:cs typeface="Times New Roman" pitchFamily="18" charset="0"/>
              </a:rPr>
              <a:t> (e.g. parts of the hair), but still good.</a:t>
            </a:r>
          </a:p>
          <a:p>
            <a:pPr marL="342900" indent="-342900" algn="l" rtl="0">
              <a:spcBef>
                <a:spcPct val="20000"/>
              </a:spcBef>
              <a:buFontTx/>
              <a:buChar char="•"/>
            </a:pPr>
            <a:r>
              <a:rPr lang="en-US" sz="2400" dirty="0">
                <a:solidFill>
                  <a:prstClr val="black"/>
                </a:solidFill>
                <a:latin typeface="Times New Roman" pitchFamily="18" charset="0"/>
                <a:cs typeface="Times New Roman" pitchFamily="18" charset="0"/>
              </a:rPr>
              <a:t>With 100 – some noise in the background (left)</a:t>
            </a:r>
          </a:p>
          <a:p>
            <a:pPr marL="342900" indent="-342900" algn="l" rtl="0">
              <a:spcBef>
                <a:spcPct val="20000"/>
              </a:spcBef>
              <a:buFontTx/>
              <a:buChar char="•"/>
            </a:pPr>
            <a:r>
              <a:rPr lang="en-US" sz="2400" dirty="0">
                <a:solidFill>
                  <a:srgbClr val="FF0000"/>
                </a:solidFill>
                <a:latin typeface="Times New Roman" pitchFamily="18" charset="0"/>
                <a:cs typeface="Times New Roman" pitchFamily="18" charset="0"/>
              </a:rPr>
              <a:t>How can we pick a good threshold automatically?</a:t>
            </a:r>
          </a:p>
        </p:txBody>
      </p:sp>
      <p:pic>
        <p:nvPicPr>
          <p:cNvPr id="4" name="תמונה 3"/>
          <p:cNvPicPr>
            <a:picLocks noChangeAspect="1"/>
          </p:cNvPicPr>
          <p:nvPr/>
        </p:nvPicPr>
        <p:blipFill>
          <a:blip r:embed="rId3"/>
          <a:stretch>
            <a:fillRect/>
          </a:stretch>
        </p:blipFill>
        <p:spPr>
          <a:xfrm>
            <a:off x="6913254" y="1849211"/>
            <a:ext cx="1680444" cy="2123030"/>
          </a:xfrm>
          <a:prstGeom prst="rect">
            <a:avLst/>
          </a:prstGeom>
        </p:spPr>
      </p:pic>
      <p:pic>
        <p:nvPicPr>
          <p:cNvPr id="5" name="תמונה 4"/>
          <p:cNvPicPr>
            <a:picLocks noChangeAspect="1"/>
          </p:cNvPicPr>
          <p:nvPr/>
        </p:nvPicPr>
        <p:blipFill>
          <a:blip r:embed="rId4"/>
          <a:stretch>
            <a:fillRect/>
          </a:stretch>
        </p:blipFill>
        <p:spPr>
          <a:xfrm>
            <a:off x="1540996" y="4362832"/>
            <a:ext cx="1795688" cy="2277458"/>
          </a:xfrm>
          <a:prstGeom prst="rect">
            <a:avLst/>
          </a:prstGeom>
        </p:spPr>
      </p:pic>
      <p:pic>
        <p:nvPicPr>
          <p:cNvPr id="6" name="תמונה 5"/>
          <p:cNvPicPr>
            <a:picLocks noChangeAspect="1"/>
          </p:cNvPicPr>
          <p:nvPr/>
        </p:nvPicPr>
        <p:blipFill>
          <a:blip r:embed="rId5"/>
          <a:stretch>
            <a:fillRect/>
          </a:stretch>
        </p:blipFill>
        <p:spPr>
          <a:xfrm>
            <a:off x="4092106" y="4385107"/>
            <a:ext cx="1888668" cy="2323916"/>
          </a:xfrm>
          <a:prstGeom prst="rect">
            <a:avLst/>
          </a:prstGeom>
        </p:spPr>
      </p:pic>
      <p:pic>
        <p:nvPicPr>
          <p:cNvPr id="7" name="תמונה 6"/>
          <p:cNvPicPr>
            <a:picLocks noChangeAspect="1"/>
          </p:cNvPicPr>
          <p:nvPr/>
        </p:nvPicPr>
        <p:blipFill>
          <a:blip r:embed="rId6"/>
          <a:stretch>
            <a:fillRect/>
          </a:stretch>
        </p:blipFill>
        <p:spPr>
          <a:xfrm>
            <a:off x="6802322" y="4355017"/>
            <a:ext cx="1879422" cy="2349278"/>
          </a:xfrm>
          <a:prstGeom prst="rect">
            <a:avLst/>
          </a:prstGeom>
        </p:spPr>
      </p:pic>
    </p:spTree>
    <p:extLst>
      <p:ext uri="{BB962C8B-B14F-4D97-AF65-F5344CB8AC3E}">
        <p14:creationId xmlns:p14="http://schemas.microsoft.com/office/powerpoint/2010/main" val="2217594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4624"/>
            <a:ext cx="8229600" cy="634082"/>
          </a:xfrm>
        </p:spPr>
        <p:txBody>
          <a:bodyPr>
            <a:noAutofit/>
          </a:bodyPr>
          <a:lstStyle/>
          <a:p>
            <a:pPr marL="401638" indent="-401638" rtl="0">
              <a:spcBef>
                <a:spcPct val="50000"/>
              </a:spcBef>
              <a:tabLst>
                <a:tab pos="2159000" algn="r"/>
              </a:tabLst>
              <a:defRPr/>
            </a:pPr>
            <a:r>
              <a:rPr lang="en-US" sz="3600" dirty="0">
                <a:solidFill>
                  <a:srgbClr val="0000FF"/>
                </a:solidFill>
                <a:latin typeface="Times New Roman" pitchFamily="18" charset="0"/>
              </a:rPr>
              <a:t>Otsu</a:t>
            </a:r>
            <a:r>
              <a:rPr lang="en-US" sz="3600" dirty="0">
                <a:latin typeface="Times New Roman" pitchFamily="18" charset="0"/>
              </a:rPr>
              <a:t> method for threshold calculation</a:t>
            </a:r>
          </a:p>
        </p:txBody>
      </p:sp>
      <p:sp>
        <p:nvSpPr>
          <p:cNvPr id="4" name="מציין מיקום תוכן 3"/>
          <p:cNvSpPr>
            <a:spLocks noGrp="1"/>
          </p:cNvSpPr>
          <p:nvPr>
            <p:ph sz="quarter" idx="1"/>
          </p:nvPr>
        </p:nvSpPr>
        <p:spPr>
          <a:xfrm>
            <a:off x="457200" y="991269"/>
            <a:ext cx="8229600" cy="5030019"/>
          </a:xfrm>
        </p:spPr>
        <p:txBody>
          <a:bodyPr>
            <a:normAutofit/>
          </a:bodyPr>
          <a:lstStyle/>
          <a:p>
            <a:pPr algn="l" rtl="0"/>
            <a:r>
              <a:rPr lang="en-US" sz="2400" dirty="0">
                <a:latin typeface="Times New Roman" panose="02020603050405020304" pitchFamily="18" charset="0"/>
                <a:cs typeface="Times New Roman" panose="02020603050405020304" pitchFamily="18" charset="0"/>
              </a:rPr>
              <a:t>A good threshold for segmentation:</a:t>
            </a:r>
          </a:p>
          <a:p>
            <a:pPr lvl="1" algn="l" rtl="0"/>
            <a:r>
              <a:rPr lang="en-US" sz="2400" dirty="0">
                <a:solidFill>
                  <a:srgbClr val="FF0000"/>
                </a:solidFill>
                <a:latin typeface="Times New Roman" panose="02020603050405020304" pitchFamily="18" charset="0"/>
                <a:cs typeface="Times New Roman" panose="02020603050405020304" pitchFamily="18" charset="0"/>
              </a:rPr>
              <a:t>minimizes </a:t>
            </a:r>
            <a:r>
              <a:rPr lang="en-US" sz="2400" dirty="0">
                <a:latin typeface="Times New Roman" panose="02020603050405020304" pitchFamily="18" charset="0"/>
                <a:cs typeface="Times New Roman" panose="02020603050405020304" pitchFamily="18" charset="0"/>
              </a:rPr>
              <a:t>differences </a:t>
            </a:r>
            <a:r>
              <a:rPr lang="en-US" sz="2400" dirty="0">
                <a:solidFill>
                  <a:srgbClr val="FF0000"/>
                </a:solidFill>
                <a:latin typeface="Times New Roman" panose="02020603050405020304" pitchFamily="18" charset="0"/>
                <a:cs typeface="Times New Roman" panose="02020603050405020304" pitchFamily="18" charset="0"/>
              </a:rPr>
              <a:t>within</a:t>
            </a:r>
            <a:r>
              <a:rPr lang="en-US" sz="2400" dirty="0">
                <a:latin typeface="Times New Roman" panose="02020603050405020304" pitchFamily="18" charset="0"/>
                <a:cs typeface="Times New Roman" panose="02020603050405020304" pitchFamily="18" charset="0"/>
              </a:rPr>
              <a:t> each segment, and</a:t>
            </a:r>
          </a:p>
          <a:p>
            <a:pPr lvl="1" algn="l" rtl="0"/>
            <a:r>
              <a:rPr lang="en-US" sz="2400" dirty="0">
                <a:solidFill>
                  <a:srgbClr val="0000FF"/>
                </a:solidFill>
                <a:latin typeface="Times New Roman" panose="02020603050405020304" pitchFamily="18" charset="0"/>
                <a:cs typeface="Times New Roman" panose="02020603050405020304" pitchFamily="18" charset="0"/>
              </a:rPr>
              <a:t>maximizes</a:t>
            </a:r>
            <a:r>
              <a:rPr lang="en-US" sz="2400" dirty="0">
                <a:latin typeface="Times New Roman" panose="02020603050405020304" pitchFamily="18" charset="0"/>
                <a:cs typeface="Times New Roman" panose="02020603050405020304" pitchFamily="18" charset="0"/>
              </a:rPr>
              <a:t> differences </a:t>
            </a:r>
            <a:r>
              <a:rPr lang="en-US" sz="2400" dirty="0">
                <a:solidFill>
                  <a:srgbClr val="0000FF"/>
                </a:solidFill>
                <a:latin typeface="Times New Roman" panose="02020603050405020304" pitchFamily="18" charset="0"/>
                <a:cs typeface="Times New Roman" panose="02020603050405020304" pitchFamily="18" charset="0"/>
              </a:rPr>
              <a:t>between</a:t>
            </a:r>
            <a:r>
              <a:rPr lang="en-US" sz="2400" dirty="0">
                <a:latin typeface="Times New Roman" panose="02020603050405020304" pitchFamily="18" charset="0"/>
                <a:cs typeface="Times New Roman" panose="02020603050405020304" pitchFamily="18" charset="0"/>
              </a:rPr>
              <a:t> segments.</a:t>
            </a:r>
          </a:p>
          <a:p>
            <a:pPr lvl="1" algn="l" rtl="0"/>
            <a:endParaRPr lang="en-US" sz="800" dirty="0">
              <a:latin typeface="Times New Roman" panose="02020603050405020304" pitchFamily="18" charset="0"/>
              <a:cs typeface="Times New Roman" panose="02020603050405020304" pitchFamily="18" charset="0"/>
            </a:endParaRPr>
          </a:p>
          <a:p>
            <a:pPr algn="l" rtl="0"/>
            <a:r>
              <a:rPr lang="en-US" sz="2400" dirty="0">
                <a:solidFill>
                  <a:srgbClr val="0000FF"/>
                </a:solidFill>
                <a:latin typeface="Times New Roman" panose="02020603050405020304" pitchFamily="18" charset="0"/>
                <a:cs typeface="Times New Roman" panose="02020603050405020304" pitchFamily="18" charset="0"/>
              </a:rPr>
              <a:t>Otsu</a:t>
            </a:r>
            <a:r>
              <a:rPr lang="en-US" sz="2400" dirty="0">
                <a:latin typeface="Times New Roman" panose="02020603050405020304" pitchFamily="18" charset="0"/>
                <a:cs typeface="Times New Roman" panose="02020603050405020304" pitchFamily="18" charset="0"/>
              </a:rPr>
              <a:t>’s method finds an optimal threshold for segmentation.</a:t>
            </a:r>
          </a:p>
          <a:p>
            <a:pPr algn="l" rtl="0"/>
            <a:endParaRPr lang="en-US" sz="800" dirty="0">
              <a:latin typeface="Times New Roman" panose="02020603050405020304" pitchFamily="18" charset="0"/>
              <a:cs typeface="Times New Roman" panose="02020603050405020304" pitchFamily="18" charset="0"/>
            </a:endParaRPr>
          </a:p>
          <a:p>
            <a:pPr algn="l" rtl="0"/>
            <a:r>
              <a:rPr lang="en-US" sz="2400" dirty="0">
                <a:latin typeface="Times New Roman" panose="02020603050405020304" pitchFamily="18" charset="0"/>
                <a:cs typeface="Times New Roman" panose="02020603050405020304" pitchFamily="18" charset="0"/>
              </a:rPr>
              <a:t>Uses image </a:t>
            </a:r>
            <a:r>
              <a:rPr lang="en-US" sz="2400" dirty="0">
                <a:solidFill>
                  <a:srgbClr val="FF0000"/>
                </a:solidFill>
                <a:latin typeface="Times New Roman" panose="02020603050405020304" pitchFamily="18" charset="0"/>
                <a:cs typeface="Times New Roman" panose="02020603050405020304" pitchFamily="18" charset="0"/>
              </a:rPr>
              <a:t>histogram</a:t>
            </a:r>
            <a:r>
              <a:rPr lang="en-US" sz="2400" dirty="0">
                <a:latin typeface="Times New Roman" panose="02020603050405020304" pitchFamily="18" charset="0"/>
                <a:cs typeface="Times New Roman" panose="02020603050405020304" pitchFamily="18" charset="0"/>
              </a:rPr>
              <a:t>: grey level values distribution.</a:t>
            </a:r>
          </a:p>
          <a:p>
            <a:pPr lvl="2" algn="l" rtl="0"/>
            <a:r>
              <a:rPr lang="en-US" dirty="0">
                <a:latin typeface="Times New Roman" panose="02020603050405020304" pitchFamily="18" charset="0"/>
                <a:cs typeface="Times New Roman" panose="02020603050405020304" pitchFamily="18" charset="0"/>
              </a:rPr>
              <a:t>x-axis – grey values</a:t>
            </a:r>
          </a:p>
          <a:p>
            <a:pPr lvl="2" algn="l" rtl="0"/>
            <a:r>
              <a:rPr lang="en-US" dirty="0">
                <a:latin typeface="Times New Roman" panose="02020603050405020304" pitchFamily="18" charset="0"/>
                <a:cs typeface="Times New Roman" panose="02020603050405020304" pitchFamily="18" charset="0"/>
              </a:rPr>
              <a:t>y-axis – number of pixels with a particular value</a:t>
            </a:r>
          </a:p>
          <a:p>
            <a:pPr lvl="1" algn="l" rtl="0"/>
            <a:endParaRPr lang="en-US" sz="2400" dirty="0">
              <a:latin typeface="Times New Roman" panose="02020603050405020304" pitchFamily="18" charset="0"/>
              <a:cs typeface="Times New Roman" panose="02020603050405020304" pitchFamily="18" charset="0"/>
            </a:endParaRPr>
          </a:p>
          <a:p>
            <a:pPr algn="l" rtl="0"/>
            <a:endParaRPr lang="en-US" sz="2400" dirty="0">
              <a:latin typeface="Times New Roman" panose="02020603050405020304" pitchFamily="18" charset="0"/>
              <a:cs typeface="Times New Roman" panose="02020603050405020304" pitchFamily="18" charset="0"/>
            </a:endParaRPr>
          </a:p>
          <a:p>
            <a:pPr algn="l" rtl="0"/>
            <a:endParaRPr lang="en-US" sz="2400" dirty="0">
              <a:latin typeface="Times New Roman" panose="02020603050405020304" pitchFamily="18" charset="0"/>
              <a:cs typeface="Times New Roman" panose="02020603050405020304" pitchFamily="18" charset="0"/>
            </a:endParaRPr>
          </a:p>
        </p:txBody>
      </p:sp>
      <p:pic>
        <p:nvPicPr>
          <p:cNvPr id="7" name="תמונה 2"/>
          <p:cNvPicPr/>
          <p:nvPr/>
        </p:nvPicPr>
        <p:blipFill>
          <a:blip r:embed="rId3" cstate="print"/>
          <a:srcRect/>
          <a:stretch>
            <a:fillRect/>
          </a:stretch>
        </p:blipFill>
        <p:spPr bwMode="auto">
          <a:xfrm>
            <a:off x="1475656" y="4645233"/>
            <a:ext cx="5760720" cy="2096135"/>
          </a:xfrm>
          <a:prstGeom prst="rect">
            <a:avLst/>
          </a:prstGeom>
          <a:noFill/>
          <a:ln w="9525">
            <a:noFill/>
            <a:miter lim="800000"/>
            <a:headEnd/>
            <a:tailEnd/>
          </a:ln>
        </p:spPr>
      </p:pic>
    </p:spTree>
    <p:extLst>
      <p:ext uri="{BB962C8B-B14F-4D97-AF65-F5344CB8AC3E}">
        <p14:creationId xmlns:p14="http://schemas.microsoft.com/office/powerpoint/2010/main" val="2839515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4624"/>
            <a:ext cx="8229600" cy="634082"/>
          </a:xfrm>
        </p:spPr>
        <p:txBody>
          <a:bodyPr/>
          <a:lstStyle/>
          <a:p>
            <a:pPr marL="401638" indent="-401638" rtl="0">
              <a:spcBef>
                <a:spcPct val="50000"/>
              </a:spcBef>
              <a:tabLst>
                <a:tab pos="2159000" algn="r"/>
              </a:tabLst>
              <a:defRPr/>
            </a:pPr>
            <a:r>
              <a:rPr lang="en-US" sz="3200" dirty="0">
                <a:solidFill>
                  <a:srgbClr val="0000FF"/>
                </a:solidFill>
                <a:latin typeface="Times New Roman" pitchFamily="18" charset="0"/>
              </a:rPr>
              <a:t>Otsu</a:t>
            </a:r>
            <a:r>
              <a:rPr lang="en-US" sz="3200" dirty="0">
                <a:latin typeface="Times New Roman" pitchFamily="18" charset="0"/>
              </a:rPr>
              <a:t> method for threshold calculation</a:t>
            </a:r>
          </a:p>
        </p:txBody>
      </p:sp>
      <p:sp>
        <p:nvSpPr>
          <p:cNvPr id="4" name="מציין מיקום תוכן 3"/>
          <p:cNvSpPr>
            <a:spLocks noGrp="1"/>
          </p:cNvSpPr>
          <p:nvPr>
            <p:ph sz="quarter" idx="1"/>
          </p:nvPr>
        </p:nvSpPr>
        <p:spPr>
          <a:xfrm>
            <a:off x="107504" y="991269"/>
            <a:ext cx="8856984" cy="5030019"/>
          </a:xfrm>
        </p:spPr>
        <p:txBody>
          <a:bodyPr>
            <a:normAutofit/>
          </a:bodyPr>
          <a:lstStyle/>
          <a:p>
            <a:pPr marL="685800" indent="-342900" algn="l" rtl="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Relies on the assumption that the </a:t>
            </a:r>
            <a:r>
              <a:rPr lang="en-US" sz="2400" dirty="0">
                <a:solidFill>
                  <a:srgbClr val="FF0000"/>
                </a:solidFill>
                <a:latin typeface="Times New Roman" panose="02020603050405020304" pitchFamily="18" charset="0"/>
                <a:cs typeface="Times New Roman" panose="02020603050405020304" pitchFamily="18" charset="0"/>
              </a:rPr>
              <a:t>foreground</a:t>
            </a:r>
            <a:r>
              <a:rPr lang="en-US" sz="2400" dirty="0">
                <a:latin typeface="Times New Roman" panose="02020603050405020304" pitchFamily="18" charset="0"/>
                <a:cs typeface="Times New Roman" panose="02020603050405020304" pitchFamily="18" charset="0"/>
              </a:rPr>
              <a:t> and the </a:t>
            </a:r>
            <a:r>
              <a:rPr lang="en-US" sz="2400" dirty="0">
                <a:solidFill>
                  <a:srgbClr val="FF0000"/>
                </a:solidFill>
                <a:latin typeface="Times New Roman" panose="02020603050405020304" pitchFamily="18" charset="0"/>
                <a:cs typeface="Times New Roman" panose="02020603050405020304" pitchFamily="18" charset="0"/>
              </a:rPr>
              <a:t>background</a:t>
            </a:r>
            <a:r>
              <a:rPr lang="en-US" sz="2400" dirty="0">
                <a:latin typeface="Times New Roman" panose="02020603050405020304" pitchFamily="18" charset="0"/>
                <a:cs typeface="Times New Roman" panose="02020603050405020304" pitchFamily="18" charset="0"/>
              </a:rPr>
              <a:t> of the image </a:t>
            </a:r>
            <a:r>
              <a:rPr lang="en-US" sz="2400" dirty="0">
                <a:solidFill>
                  <a:srgbClr val="FF0000"/>
                </a:solidFill>
                <a:latin typeface="Times New Roman" panose="02020603050405020304" pitchFamily="18" charset="0"/>
                <a:cs typeface="Times New Roman" panose="02020603050405020304" pitchFamily="18" charset="0"/>
              </a:rPr>
              <a:t>differ substantially </a:t>
            </a:r>
            <a:r>
              <a:rPr lang="en-US" sz="2400" dirty="0">
                <a:latin typeface="Times New Roman" panose="02020603050405020304" pitchFamily="18" charset="0"/>
                <a:cs typeface="Times New Roman" panose="02020603050405020304" pitchFamily="18" charset="0"/>
              </a:rPr>
              <a:t>in their brightness. </a:t>
            </a:r>
          </a:p>
          <a:p>
            <a:pPr marL="685800" indent="-342900" algn="l" rtl="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assumption is not true in many cases, as in the Mona Lisa example.</a:t>
            </a:r>
          </a:p>
          <a:p>
            <a:pPr marL="685800" indent="-342900" algn="l" rtl="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However, when this assumption holds, there are expected to be </a:t>
            </a:r>
            <a:r>
              <a:rPr lang="en-US" sz="2400" dirty="0">
                <a:solidFill>
                  <a:srgbClr val="FF0000"/>
                </a:solidFill>
                <a:latin typeface="Times New Roman" panose="02020603050405020304" pitchFamily="18" charset="0"/>
                <a:cs typeface="Times New Roman" panose="02020603050405020304" pitchFamily="18" charset="0"/>
              </a:rPr>
              <a:t>two peaks </a:t>
            </a:r>
            <a:r>
              <a:rPr lang="en-US" sz="2400" dirty="0">
                <a:latin typeface="Times New Roman" panose="02020603050405020304" pitchFamily="18" charset="0"/>
                <a:cs typeface="Times New Roman" panose="02020603050405020304" pitchFamily="18" charset="0"/>
              </a:rPr>
              <a:t>in the gray values of an image’s histogram (</a:t>
            </a:r>
            <a:r>
              <a:rPr lang="en-US" sz="2400" dirty="0">
                <a:solidFill>
                  <a:srgbClr val="FF0000"/>
                </a:solidFill>
                <a:latin typeface="Times New Roman" panose="02020603050405020304" pitchFamily="18" charset="0"/>
                <a:cs typeface="Times New Roman" panose="02020603050405020304" pitchFamily="18" charset="0"/>
              </a:rPr>
              <a:t>bi-modal</a:t>
            </a:r>
            <a:r>
              <a:rPr lang="en-US" sz="2400" dirty="0">
                <a:latin typeface="Times New Roman" panose="02020603050405020304" pitchFamily="18" charset="0"/>
                <a:cs typeface="Times New Roman" panose="02020603050405020304" pitchFamily="18" charset="0"/>
              </a:rPr>
              <a:t>). </a:t>
            </a:r>
          </a:p>
          <a:p>
            <a:pPr marL="685800" indent="-342900" algn="l" rtl="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this case the </a:t>
            </a:r>
            <a:r>
              <a:rPr lang="en-US" sz="2400" dirty="0">
                <a:solidFill>
                  <a:srgbClr val="FF0000"/>
                </a:solidFill>
                <a:latin typeface="Times New Roman" panose="02020603050405020304" pitchFamily="18" charset="0"/>
                <a:cs typeface="Times New Roman" panose="02020603050405020304" pitchFamily="18" charset="0"/>
              </a:rPr>
              <a:t>lowest mid-point </a:t>
            </a:r>
            <a:r>
              <a:rPr lang="en-US" sz="2400" dirty="0">
                <a:latin typeface="Times New Roman" panose="02020603050405020304" pitchFamily="18" charset="0"/>
                <a:cs typeface="Times New Roman" panose="02020603050405020304" pitchFamily="18" charset="0"/>
              </a:rPr>
              <a:t>between these two peaks would be a good choice for a threshold.</a:t>
            </a:r>
          </a:p>
          <a:p>
            <a:pPr marL="685800" indent="-342900" algn="l" rtl="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685800" indent="-342900" algn="l" rtl="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5" name="תמונה 6"/>
          <p:cNvPicPr/>
          <p:nvPr/>
        </p:nvPicPr>
        <p:blipFill>
          <a:blip r:embed="rId3" cstate="print"/>
          <a:srcRect/>
          <a:stretch>
            <a:fillRect/>
          </a:stretch>
        </p:blipFill>
        <p:spPr bwMode="auto">
          <a:xfrm>
            <a:off x="1547664" y="4517578"/>
            <a:ext cx="5616624" cy="2151782"/>
          </a:xfrm>
          <a:prstGeom prst="rect">
            <a:avLst/>
          </a:prstGeom>
          <a:noFill/>
          <a:ln w="9525">
            <a:noFill/>
            <a:miter lim="800000"/>
            <a:headEnd/>
            <a:tailEnd/>
          </a:ln>
        </p:spPr>
      </p:pic>
      <p:sp>
        <p:nvSpPr>
          <p:cNvPr id="11" name="AutoShape 7"/>
          <p:cNvSpPr>
            <a:spLocks noChangeArrowheads="1"/>
          </p:cNvSpPr>
          <p:nvPr/>
        </p:nvSpPr>
        <p:spPr bwMode="auto">
          <a:xfrm>
            <a:off x="1691680" y="4906491"/>
            <a:ext cx="864096" cy="466725"/>
          </a:xfrm>
          <a:prstGeom prst="wedgeRectCallout">
            <a:avLst>
              <a:gd name="adj1" fmla="val 42384"/>
              <a:gd name="adj2" fmla="val 91417"/>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altLang="en-US" sz="1050" dirty="0">
                <a:solidFill>
                  <a:prstClr val="black"/>
                </a:solidFill>
                <a:ea typeface="Arial" pitchFamily="34" charset="0"/>
              </a:rPr>
              <a:t>Foreground peak</a:t>
            </a:r>
          </a:p>
          <a:p>
            <a:endParaRPr lang="en-US" altLang="en-US" dirty="0">
              <a:solidFill>
                <a:prstClr val="black"/>
              </a:solidFill>
            </a:endParaRPr>
          </a:p>
        </p:txBody>
      </p:sp>
      <p:sp>
        <p:nvSpPr>
          <p:cNvPr id="12" name="AutoShape 8"/>
          <p:cNvSpPr>
            <a:spLocks noChangeArrowheads="1"/>
          </p:cNvSpPr>
          <p:nvPr/>
        </p:nvSpPr>
        <p:spPr bwMode="auto">
          <a:xfrm>
            <a:off x="3419872" y="4653136"/>
            <a:ext cx="829218" cy="465138"/>
          </a:xfrm>
          <a:prstGeom prst="wedgeRectCallout">
            <a:avLst>
              <a:gd name="adj1" fmla="val 84940"/>
              <a:gd name="adj2" fmla="val -14032"/>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altLang="en-US" sz="1050" dirty="0">
                <a:solidFill>
                  <a:prstClr val="black"/>
                </a:solidFill>
                <a:ea typeface="Arial" pitchFamily="34" charset="0"/>
              </a:rPr>
              <a:t>Background peak</a:t>
            </a:r>
          </a:p>
          <a:p>
            <a:endParaRPr lang="en-US" altLang="en-US" dirty="0">
              <a:solidFill>
                <a:prstClr val="black"/>
              </a:solidFill>
            </a:endParaRPr>
          </a:p>
        </p:txBody>
      </p:sp>
      <p:cxnSp>
        <p:nvCxnSpPr>
          <p:cNvPr id="2057" name="AutoShape 9"/>
          <p:cNvCxnSpPr>
            <a:cxnSpLocks noChangeShapeType="1"/>
          </p:cNvCxnSpPr>
          <p:nvPr/>
        </p:nvCxnSpPr>
        <p:spPr bwMode="auto">
          <a:xfrm flipH="1">
            <a:off x="3874440" y="5373216"/>
            <a:ext cx="1" cy="1276102"/>
          </a:xfrm>
          <a:prstGeom prst="straightConnector1">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cxnSp>
      <p:sp>
        <p:nvSpPr>
          <p:cNvPr id="13" name="AutoShape 10"/>
          <p:cNvSpPr>
            <a:spLocks noChangeArrowheads="1"/>
          </p:cNvSpPr>
          <p:nvPr/>
        </p:nvSpPr>
        <p:spPr bwMode="auto">
          <a:xfrm>
            <a:off x="2707332" y="6374681"/>
            <a:ext cx="1144588" cy="274637"/>
          </a:xfrm>
          <a:prstGeom prst="homePlate">
            <a:avLst>
              <a:gd name="adj" fmla="val 104191"/>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altLang="en-US" sz="900">
                <a:solidFill>
                  <a:prstClr val="black"/>
                </a:solidFill>
                <a:ea typeface="Arial" pitchFamily="34" charset="0"/>
              </a:rPr>
              <a:t>A good threshold</a:t>
            </a:r>
          </a:p>
          <a:p>
            <a:endParaRPr lang="en-US" altLang="en-US">
              <a:solidFill>
                <a:prstClr val="black"/>
              </a:solidFill>
            </a:endParaRPr>
          </a:p>
        </p:txBody>
      </p:sp>
    </p:spTree>
    <p:extLst>
      <p:ext uri="{BB962C8B-B14F-4D97-AF65-F5344CB8AC3E}">
        <p14:creationId xmlns:p14="http://schemas.microsoft.com/office/powerpoint/2010/main" val="1000206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4624"/>
            <a:ext cx="8229600" cy="634082"/>
          </a:xfrm>
        </p:spPr>
        <p:txBody>
          <a:bodyPr>
            <a:noAutofit/>
          </a:bodyPr>
          <a:lstStyle/>
          <a:p>
            <a:pPr marL="401638" indent="-401638" rtl="0">
              <a:spcBef>
                <a:spcPct val="50000"/>
              </a:spcBef>
              <a:tabLst>
                <a:tab pos="2159000" algn="r"/>
              </a:tabLst>
              <a:defRPr/>
            </a:pPr>
            <a:r>
              <a:rPr lang="en-US" sz="3600" dirty="0">
                <a:solidFill>
                  <a:srgbClr val="0000FF"/>
                </a:solidFill>
                <a:latin typeface="Times New Roman" pitchFamily="18" charset="0"/>
              </a:rPr>
              <a:t>Otsu</a:t>
            </a:r>
            <a:r>
              <a:rPr lang="en-US" sz="3600" dirty="0">
                <a:latin typeface="Times New Roman" pitchFamily="18" charset="0"/>
              </a:rPr>
              <a:t> method for threshold calculation</a:t>
            </a:r>
          </a:p>
        </p:txBody>
      </p:sp>
      <p:sp>
        <p:nvSpPr>
          <p:cNvPr id="4" name="מציין מיקום תוכן 3"/>
          <p:cNvSpPr>
            <a:spLocks noGrp="1"/>
          </p:cNvSpPr>
          <p:nvPr>
            <p:ph sz="quarter" idx="1"/>
          </p:nvPr>
        </p:nvSpPr>
        <p:spPr>
          <a:xfrm>
            <a:off x="107504" y="991269"/>
            <a:ext cx="8856984" cy="5030019"/>
          </a:xfrm>
        </p:spPr>
        <p:txBody>
          <a:bodyPr>
            <a:normAutofit/>
          </a:bodyPr>
          <a:lstStyle/>
          <a:p>
            <a:pPr algn="l" rtl="0"/>
            <a:r>
              <a:rPr lang="en-US" sz="2400" dirty="0">
                <a:latin typeface="Times New Roman" panose="02020603050405020304" pitchFamily="18" charset="0"/>
                <a:cs typeface="Times New Roman" panose="02020603050405020304" pitchFamily="18" charset="0"/>
              </a:rPr>
              <a:t>When the difference between foreground and background are </a:t>
            </a:r>
            <a:r>
              <a:rPr lang="en-US" sz="2400" dirty="0">
                <a:solidFill>
                  <a:srgbClr val="0000FF"/>
                </a:solidFill>
                <a:latin typeface="Times New Roman" panose="02020603050405020304" pitchFamily="18" charset="0"/>
                <a:cs typeface="Times New Roman" panose="02020603050405020304" pitchFamily="18" charset="0"/>
              </a:rPr>
              <a:t>less sharp</a:t>
            </a:r>
            <a:r>
              <a:rPr lang="en-US" sz="2400" dirty="0">
                <a:latin typeface="Times New Roman" panose="02020603050405020304" pitchFamily="18" charset="0"/>
                <a:cs typeface="Times New Roman" panose="02020603050405020304" pitchFamily="18" charset="0"/>
              </a:rPr>
              <a:t>, the peaks may be partly overlapping: </a:t>
            </a:r>
          </a:p>
          <a:p>
            <a:pPr algn="l" rtl="0"/>
            <a:endParaRPr lang="en-US" sz="2400" dirty="0">
              <a:latin typeface="Times New Roman" panose="02020603050405020304" pitchFamily="18" charset="0"/>
              <a:cs typeface="Times New Roman" panose="02020603050405020304" pitchFamily="18" charset="0"/>
            </a:endParaRPr>
          </a:p>
          <a:p>
            <a:pPr algn="l" rtl="0"/>
            <a:endParaRPr lang="en-US" sz="2400" dirty="0">
              <a:latin typeface="Times New Roman" panose="02020603050405020304" pitchFamily="18" charset="0"/>
              <a:cs typeface="Times New Roman" panose="02020603050405020304" pitchFamily="18" charset="0"/>
            </a:endParaRPr>
          </a:p>
          <a:p>
            <a:pPr algn="l" rtl="0"/>
            <a:endParaRPr lang="en-US" sz="2400" dirty="0">
              <a:latin typeface="Times New Roman" panose="02020603050405020304" pitchFamily="18" charset="0"/>
              <a:cs typeface="Times New Roman" panose="02020603050405020304" pitchFamily="18" charset="0"/>
            </a:endParaRPr>
          </a:p>
          <a:p>
            <a:pPr algn="l" rtl="0"/>
            <a:endParaRPr lang="en-US" sz="2400" dirty="0">
              <a:latin typeface="Times New Roman" panose="02020603050405020304" pitchFamily="18" charset="0"/>
              <a:cs typeface="Times New Roman" panose="02020603050405020304" pitchFamily="18" charset="0"/>
            </a:endParaRPr>
          </a:p>
          <a:p>
            <a:pPr algn="l" rtl="0"/>
            <a:endParaRPr lang="en-US" sz="2400" dirty="0">
              <a:latin typeface="Times New Roman" panose="02020603050405020304" pitchFamily="18" charset="0"/>
              <a:cs typeface="Times New Roman" panose="02020603050405020304" pitchFamily="18" charset="0"/>
            </a:endParaRPr>
          </a:p>
          <a:p>
            <a:pPr algn="l" rtl="0"/>
            <a:r>
              <a:rPr lang="en-US" sz="2400" dirty="0">
                <a:latin typeface="Times New Roman" panose="02020603050405020304" pitchFamily="18" charset="0"/>
                <a:cs typeface="Times New Roman" panose="02020603050405020304" pitchFamily="18" charset="0"/>
              </a:rPr>
              <a:t>When the image is rather </a:t>
            </a:r>
            <a:r>
              <a:rPr lang="en-US" sz="2400" dirty="0">
                <a:solidFill>
                  <a:srgbClr val="0000FF"/>
                </a:solidFill>
                <a:latin typeface="Times New Roman" panose="02020603050405020304" pitchFamily="18" charset="0"/>
                <a:cs typeface="Times New Roman" panose="02020603050405020304" pitchFamily="18" charset="0"/>
              </a:rPr>
              <a:t>uniform</a:t>
            </a:r>
            <a:r>
              <a:rPr lang="en-US" sz="2400" dirty="0">
                <a:latin typeface="Times New Roman" panose="02020603050405020304" pitchFamily="18" charset="0"/>
                <a:cs typeface="Times New Roman" panose="02020603050405020304" pitchFamily="18" charset="0"/>
              </a:rPr>
              <a:t>, there will be no such two peaks at all (in which case Otsu's method will be inapplicable):</a:t>
            </a:r>
          </a:p>
        </p:txBody>
      </p:sp>
      <p:pic>
        <p:nvPicPr>
          <p:cNvPr id="9" name="תמונה 9"/>
          <p:cNvPicPr/>
          <p:nvPr/>
        </p:nvPicPr>
        <p:blipFill>
          <a:blip r:embed="rId3" cstate="print"/>
          <a:srcRect/>
          <a:stretch>
            <a:fillRect/>
          </a:stretch>
        </p:blipFill>
        <p:spPr bwMode="auto">
          <a:xfrm>
            <a:off x="1907704" y="1837432"/>
            <a:ext cx="5113655" cy="2023616"/>
          </a:xfrm>
          <a:prstGeom prst="rect">
            <a:avLst/>
          </a:prstGeom>
          <a:noFill/>
          <a:ln w="9525">
            <a:noFill/>
            <a:miter lim="800000"/>
            <a:headEnd/>
            <a:tailEnd/>
          </a:ln>
        </p:spPr>
      </p:pic>
      <p:cxnSp>
        <p:nvCxnSpPr>
          <p:cNvPr id="3074" name="AutoShape 2"/>
          <p:cNvCxnSpPr>
            <a:cxnSpLocks noChangeShapeType="1"/>
          </p:cNvCxnSpPr>
          <p:nvPr/>
        </p:nvCxnSpPr>
        <p:spPr bwMode="auto">
          <a:xfrm>
            <a:off x="3707904" y="2132856"/>
            <a:ext cx="0" cy="1656184"/>
          </a:xfrm>
          <a:prstGeom prst="straightConnector1">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cxnSp>
      <p:sp>
        <p:nvSpPr>
          <p:cNvPr id="3" name="AutoShape 3"/>
          <p:cNvSpPr>
            <a:spLocks noChangeArrowheads="1"/>
          </p:cNvSpPr>
          <p:nvPr/>
        </p:nvSpPr>
        <p:spPr bwMode="auto">
          <a:xfrm>
            <a:off x="2561729" y="3658419"/>
            <a:ext cx="1146175" cy="274637"/>
          </a:xfrm>
          <a:prstGeom prst="homePlate">
            <a:avLst>
              <a:gd name="adj" fmla="val 104335"/>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altLang="en-US" sz="900" dirty="0">
                <a:solidFill>
                  <a:prstClr val="black"/>
                </a:solidFill>
                <a:ea typeface="Arial" pitchFamily="34" charset="0"/>
              </a:rPr>
              <a:t>A good threshold</a:t>
            </a:r>
          </a:p>
          <a:p>
            <a:endParaRPr lang="en-US" altLang="en-US" dirty="0">
              <a:solidFill>
                <a:prstClr val="black"/>
              </a:solidFill>
            </a:endParaRPr>
          </a:p>
        </p:txBody>
      </p:sp>
      <p:pic>
        <p:nvPicPr>
          <p:cNvPr id="14" name="תמונה 10"/>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1981304" y="4822780"/>
            <a:ext cx="5113655" cy="1918588"/>
          </a:xfrm>
          <a:prstGeom prst="rect">
            <a:avLst/>
          </a:prstGeom>
          <a:noFill/>
          <a:ln w="9525">
            <a:noFill/>
            <a:miter lim="800000"/>
            <a:headEnd/>
            <a:tailEnd/>
          </a:ln>
        </p:spPr>
      </p:pic>
    </p:spTree>
    <p:extLst>
      <p:ext uri="{BB962C8B-B14F-4D97-AF65-F5344CB8AC3E}">
        <p14:creationId xmlns:p14="http://schemas.microsoft.com/office/powerpoint/2010/main" val="2310511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634082"/>
          </a:xfrm>
        </p:spPr>
        <p:txBody>
          <a:bodyPr>
            <a:normAutofit/>
          </a:bodyPr>
          <a:lstStyle/>
          <a:p>
            <a:pPr marL="401638" indent="-401638" rtl="0">
              <a:spcBef>
                <a:spcPct val="50000"/>
              </a:spcBef>
              <a:tabLst>
                <a:tab pos="2159000" algn="r"/>
              </a:tabLst>
              <a:defRPr/>
            </a:pPr>
            <a:r>
              <a:rPr lang="en-US" sz="3200" dirty="0">
                <a:latin typeface="Times New Roman" pitchFamily="18" charset="0"/>
              </a:rPr>
              <a:t>Using Histograms</a:t>
            </a:r>
          </a:p>
        </p:txBody>
      </p:sp>
      <p:pic>
        <p:nvPicPr>
          <p:cNvPr id="6" name="תמונה 5"/>
          <p:cNvPicPr>
            <a:picLocks noChangeAspect="1"/>
          </p:cNvPicPr>
          <p:nvPr/>
        </p:nvPicPr>
        <p:blipFill>
          <a:blip r:embed="rId3"/>
          <a:stretch>
            <a:fillRect/>
          </a:stretch>
        </p:blipFill>
        <p:spPr>
          <a:xfrm>
            <a:off x="594748" y="836712"/>
            <a:ext cx="6019800" cy="4752975"/>
          </a:xfrm>
          <a:prstGeom prst="rect">
            <a:avLst/>
          </a:prstGeom>
        </p:spPr>
      </p:pic>
      <p:sp>
        <p:nvSpPr>
          <p:cNvPr id="8" name="מלבן 7"/>
          <p:cNvSpPr/>
          <p:nvPr/>
        </p:nvSpPr>
        <p:spPr>
          <a:xfrm>
            <a:off x="683568" y="5589240"/>
            <a:ext cx="5642948" cy="1200329"/>
          </a:xfrm>
          <a:prstGeom prst="rect">
            <a:avLst/>
          </a:prstGeom>
        </p:spPr>
        <p:txBody>
          <a:bodyPr wrap="square">
            <a:spAutoFit/>
          </a:bodyPr>
          <a:lstStyle/>
          <a:p>
            <a:pPr algn="l" rtl="0"/>
            <a:r>
              <a:rPr lang="en-US" sz="2400" dirty="0">
                <a:latin typeface="Times New Roman" panose="02020603050405020304" pitchFamily="18" charset="0"/>
                <a:cs typeface="Times New Roman" panose="02020603050405020304" pitchFamily="18" charset="0"/>
              </a:rPr>
              <a:t>Good candidates:  45, 110</a:t>
            </a:r>
          </a:p>
          <a:p>
            <a:pPr algn="l" rtl="0"/>
            <a:r>
              <a:rPr lang="en-US" sz="2400" dirty="0">
                <a:latin typeface="Times New Roman" panose="02020603050405020304" pitchFamily="18" charset="0"/>
                <a:cs typeface="Times New Roman" panose="02020603050405020304" pitchFamily="18" charset="0"/>
              </a:rPr>
              <a:t>However, we 45 isn’t good …</a:t>
            </a:r>
          </a:p>
          <a:p>
            <a:pPr algn="l" rtl="0"/>
            <a:r>
              <a:rPr lang="en-US" sz="2400" dirty="0">
                <a:solidFill>
                  <a:srgbClr val="FF0000"/>
                </a:solidFill>
                <a:latin typeface="Times New Roman" panose="02020603050405020304" pitchFamily="18" charset="0"/>
                <a:cs typeface="Times New Roman" panose="02020603050405020304" pitchFamily="18" charset="0"/>
              </a:rPr>
              <a:t>Histograms do not contain all information !!</a:t>
            </a:r>
          </a:p>
        </p:txBody>
      </p:sp>
      <p:sp>
        <p:nvSpPr>
          <p:cNvPr id="9" name="חץ למטה 8"/>
          <p:cNvSpPr/>
          <p:nvPr/>
        </p:nvSpPr>
        <p:spPr>
          <a:xfrm>
            <a:off x="1759533" y="4007958"/>
            <a:ext cx="144016"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חץ למטה 9"/>
          <p:cNvSpPr/>
          <p:nvPr/>
        </p:nvSpPr>
        <p:spPr>
          <a:xfrm>
            <a:off x="2555776" y="4001900"/>
            <a:ext cx="144016"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p:cNvSpPr txBox="1"/>
          <p:nvPr/>
        </p:nvSpPr>
        <p:spPr>
          <a:xfrm>
            <a:off x="7039688" y="947251"/>
            <a:ext cx="1728192" cy="369332"/>
          </a:xfrm>
          <a:prstGeom prst="rect">
            <a:avLst/>
          </a:prstGeom>
          <a:noFill/>
        </p:spPr>
        <p:txBody>
          <a:bodyPr wrap="square" rtlCol="0">
            <a:spAutoFit/>
          </a:bodyPr>
          <a:lstStyle/>
          <a:p>
            <a:r>
              <a:rPr lang="en-US" dirty="0">
                <a:solidFill>
                  <a:prstClr val="black"/>
                </a:solidFill>
                <a:latin typeface="Perpetua"/>
              </a:rPr>
              <a:t>Threshold = 45</a:t>
            </a:r>
          </a:p>
        </p:txBody>
      </p:sp>
      <p:pic>
        <p:nvPicPr>
          <p:cNvPr id="13" name="תמונה 12"/>
          <p:cNvPicPr>
            <a:picLocks noChangeAspect="1"/>
          </p:cNvPicPr>
          <p:nvPr/>
        </p:nvPicPr>
        <p:blipFill>
          <a:blip r:embed="rId4"/>
          <a:stretch>
            <a:fillRect/>
          </a:stretch>
        </p:blipFill>
        <p:spPr>
          <a:xfrm>
            <a:off x="7183703" y="1327174"/>
            <a:ext cx="1620017" cy="2116362"/>
          </a:xfrm>
          <a:prstGeom prst="rect">
            <a:avLst/>
          </a:prstGeom>
        </p:spPr>
      </p:pic>
      <p:pic>
        <p:nvPicPr>
          <p:cNvPr id="14" name="תמונה 13"/>
          <p:cNvPicPr>
            <a:picLocks noChangeAspect="1"/>
          </p:cNvPicPr>
          <p:nvPr/>
        </p:nvPicPr>
        <p:blipFill>
          <a:blip r:embed="rId5"/>
          <a:stretch>
            <a:fillRect/>
          </a:stretch>
        </p:blipFill>
        <p:spPr>
          <a:xfrm>
            <a:off x="7236129" y="4433104"/>
            <a:ext cx="1619420" cy="2176096"/>
          </a:xfrm>
          <a:prstGeom prst="rect">
            <a:avLst/>
          </a:prstGeom>
        </p:spPr>
      </p:pic>
      <p:sp>
        <p:nvSpPr>
          <p:cNvPr id="15" name="TextBox 14"/>
          <p:cNvSpPr txBox="1"/>
          <p:nvPr/>
        </p:nvSpPr>
        <p:spPr>
          <a:xfrm>
            <a:off x="7075528" y="4001900"/>
            <a:ext cx="1728192" cy="369332"/>
          </a:xfrm>
          <a:prstGeom prst="rect">
            <a:avLst/>
          </a:prstGeom>
          <a:noFill/>
        </p:spPr>
        <p:txBody>
          <a:bodyPr wrap="square" rtlCol="0">
            <a:spAutoFit/>
          </a:bodyPr>
          <a:lstStyle/>
          <a:p>
            <a:r>
              <a:rPr lang="en-US" dirty="0">
                <a:solidFill>
                  <a:prstClr val="black"/>
                </a:solidFill>
                <a:latin typeface="Perpetua"/>
              </a:rPr>
              <a:t>Threshold = 110</a:t>
            </a:r>
          </a:p>
        </p:txBody>
      </p:sp>
    </p:spTree>
    <p:extLst>
      <p:ext uri="{BB962C8B-B14F-4D97-AF65-F5344CB8AC3E}">
        <p14:creationId xmlns:p14="http://schemas.microsoft.com/office/powerpoint/2010/main" val="343951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p:bldP spid="1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562074"/>
          </a:xfrm>
        </p:spPr>
        <p:txBody>
          <a:bodyPr>
            <a:normAutofit fontScale="90000"/>
          </a:bodyPr>
          <a:lstStyle/>
          <a:p>
            <a:pPr marL="401638" indent="-401638" rtl="0">
              <a:spcBef>
                <a:spcPct val="50000"/>
              </a:spcBef>
              <a:tabLst>
                <a:tab pos="2159000" algn="r"/>
              </a:tabLst>
              <a:defRPr/>
            </a:pPr>
            <a:r>
              <a:rPr lang="en-US" sz="3200" dirty="0">
                <a:latin typeface="Times New Roman" pitchFamily="18" charset="0"/>
              </a:rPr>
              <a:t>Thresholds with Abbey Road</a:t>
            </a:r>
          </a:p>
        </p:txBody>
      </p:sp>
      <p:sp>
        <p:nvSpPr>
          <p:cNvPr id="9" name="TextBox 8"/>
          <p:cNvSpPr txBox="1"/>
          <p:nvPr/>
        </p:nvSpPr>
        <p:spPr>
          <a:xfrm>
            <a:off x="1540996" y="4065349"/>
            <a:ext cx="1728192" cy="369332"/>
          </a:xfrm>
          <a:prstGeom prst="rect">
            <a:avLst/>
          </a:prstGeom>
          <a:noFill/>
        </p:spPr>
        <p:txBody>
          <a:bodyPr wrap="square" rtlCol="0">
            <a:spAutoFit/>
          </a:bodyPr>
          <a:lstStyle/>
          <a:p>
            <a:r>
              <a:rPr lang="en-US" dirty="0">
                <a:solidFill>
                  <a:prstClr val="black"/>
                </a:solidFill>
                <a:latin typeface="Perpetua"/>
              </a:rPr>
              <a:t>Threshold = 50</a:t>
            </a:r>
          </a:p>
        </p:txBody>
      </p:sp>
      <p:sp>
        <p:nvSpPr>
          <p:cNvPr id="10" name="TextBox 9"/>
          <p:cNvSpPr txBox="1"/>
          <p:nvPr/>
        </p:nvSpPr>
        <p:spPr>
          <a:xfrm>
            <a:off x="4211368" y="4015775"/>
            <a:ext cx="1728192" cy="369332"/>
          </a:xfrm>
          <a:prstGeom prst="rect">
            <a:avLst/>
          </a:prstGeom>
          <a:noFill/>
        </p:spPr>
        <p:txBody>
          <a:bodyPr wrap="square" rtlCol="0">
            <a:spAutoFit/>
          </a:bodyPr>
          <a:lstStyle/>
          <a:p>
            <a:r>
              <a:rPr lang="en-US" dirty="0">
                <a:solidFill>
                  <a:prstClr val="black"/>
                </a:solidFill>
                <a:latin typeface="Perpetua"/>
              </a:rPr>
              <a:t>Threshold = 100</a:t>
            </a:r>
          </a:p>
        </p:txBody>
      </p:sp>
      <p:sp>
        <p:nvSpPr>
          <p:cNvPr id="13" name="TextBox 12"/>
          <p:cNvSpPr txBox="1"/>
          <p:nvPr/>
        </p:nvSpPr>
        <p:spPr>
          <a:xfrm>
            <a:off x="6913254" y="4015775"/>
            <a:ext cx="1728192" cy="369332"/>
          </a:xfrm>
          <a:prstGeom prst="rect">
            <a:avLst/>
          </a:prstGeom>
          <a:noFill/>
        </p:spPr>
        <p:txBody>
          <a:bodyPr wrap="square" rtlCol="0">
            <a:spAutoFit/>
          </a:bodyPr>
          <a:lstStyle/>
          <a:p>
            <a:r>
              <a:rPr lang="en-US" dirty="0">
                <a:solidFill>
                  <a:prstClr val="black"/>
                </a:solidFill>
                <a:latin typeface="Perpetua"/>
              </a:rPr>
              <a:t>Threshold = 150</a:t>
            </a:r>
          </a:p>
        </p:txBody>
      </p:sp>
      <p:sp>
        <p:nvSpPr>
          <p:cNvPr id="16" name="TextBox 15"/>
          <p:cNvSpPr txBox="1"/>
          <p:nvPr/>
        </p:nvSpPr>
        <p:spPr>
          <a:xfrm>
            <a:off x="7163622" y="1331476"/>
            <a:ext cx="972108" cy="369332"/>
          </a:xfrm>
          <a:prstGeom prst="rect">
            <a:avLst/>
          </a:prstGeom>
          <a:noFill/>
        </p:spPr>
        <p:txBody>
          <a:bodyPr wrap="square" rtlCol="0">
            <a:spAutoFit/>
          </a:bodyPr>
          <a:lstStyle/>
          <a:p>
            <a:r>
              <a:rPr lang="en-US" dirty="0">
                <a:solidFill>
                  <a:prstClr val="black"/>
                </a:solidFill>
                <a:latin typeface="Perpetua"/>
              </a:rPr>
              <a:t>Original</a:t>
            </a:r>
          </a:p>
        </p:txBody>
      </p:sp>
      <p:sp>
        <p:nvSpPr>
          <p:cNvPr id="14" name="מלבן 14"/>
          <p:cNvSpPr/>
          <p:nvPr/>
        </p:nvSpPr>
        <p:spPr>
          <a:xfrm>
            <a:off x="179512" y="1052736"/>
            <a:ext cx="6480720" cy="2603790"/>
          </a:xfrm>
          <a:prstGeom prst="rect">
            <a:avLst/>
          </a:prstGeom>
          <a:noFill/>
          <a:ln w="9525">
            <a:noFill/>
            <a:miter lim="800000"/>
            <a:headEnd/>
            <a:tailEnd/>
          </a:ln>
        </p:spPr>
        <p:txBody>
          <a:bodyPr wrap="square">
            <a:spAutoFit/>
          </a:bodyPr>
          <a:lstStyle/>
          <a:p>
            <a:pPr marL="342900" indent="-342900" algn="l" rtl="0">
              <a:spcBef>
                <a:spcPct val="20000"/>
              </a:spcBef>
              <a:buFontTx/>
              <a:buChar char="•"/>
            </a:pPr>
            <a:r>
              <a:rPr lang="en-US" sz="2400" dirty="0">
                <a:solidFill>
                  <a:srgbClr val="FF0000"/>
                </a:solidFill>
                <a:latin typeface="Times New Roman" pitchFamily="18" charset="0"/>
                <a:cs typeface="Times New Roman" pitchFamily="18" charset="0"/>
              </a:rPr>
              <a:t>Sometimes Thresholds are bad…</a:t>
            </a:r>
            <a:endParaRPr lang="en-US" sz="2400" dirty="0">
              <a:solidFill>
                <a:prstClr val="black"/>
              </a:solidFill>
              <a:latin typeface="Times New Roman" pitchFamily="18" charset="0"/>
              <a:cs typeface="Times New Roman" pitchFamily="18" charset="0"/>
            </a:endParaRPr>
          </a:p>
          <a:p>
            <a:pPr marL="342900" indent="-342900" algn="l" rtl="0">
              <a:spcBef>
                <a:spcPct val="20000"/>
              </a:spcBef>
              <a:buFontTx/>
              <a:buChar char="•"/>
            </a:pPr>
            <a:r>
              <a:rPr lang="en-US" sz="2400" dirty="0">
                <a:solidFill>
                  <a:prstClr val="black"/>
                </a:solidFill>
                <a:latin typeface="Times New Roman" pitchFamily="18" charset="0"/>
                <a:cs typeface="Times New Roman" pitchFamily="18" charset="0"/>
              </a:rPr>
              <a:t>Here we cannot say that :</a:t>
            </a:r>
          </a:p>
          <a:p>
            <a:pPr marL="800100" lvl="1" indent="-342900" algn="l" rtl="0">
              <a:spcBef>
                <a:spcPct val="20000"/>
              </a:spcBef>
              <a:buFontTx/>
              <a:buChar char="•"/>
            </a:pPr>
            <a:r>
              <a:rPr lang="en-US" sz="2400" dirty="0">
                <a:solidFill>
                  <a:prstClr val="black"/>
                </a:solidFill>
                <a:latin typeface="Times New Roman" pitchFamily="18" charset="0"/>
                <a:cs typeface="Times New Roman" pitchFamily="18" charset="0"/>
              </a:rPr>
              <a:t>white = people, black = background</a:t>
            </a:r>
          </a:p>
          <a:p>
            <a:pPr marL="800100" lvl="1" indent="-342900" algn="l" rtl="0">
              <a:spcBef>
                <a:spcPct val="20000"/>
              </a:spcBef>
              <a:buFontTx/>
              <a:buChar char="•"/>
            </a:pPr>
            <a:r>
              <a:rPr lang="en-US" sz="2400" dirty="0">
                <a:solidFill>
                  <a:prstClr val="black"/>
                </a:solidFill>
                <a:latin typeface="Times New Roman" pitchFamily="18" charset="0"/>
                <a:cs typeface="Times New Roman" pitchFamily="18" charset="0"/>
              </a:rPr>
              <a:t>(or the other way around)</a:t>
            </a:r>
          </a:p>
          <a:p>
            <a:pPr marL="342900" indent="-342900" algn="l" rtl="0">
              <a:spcBef>
                <a:spcPct val="20000"/>
              </a:spcBef>
              <a:buFontTx/>
              <a:buChar char="•"/>
            </a:pPr>
            <a:r>
              <a:rPr lang="en-US" sz="2400" b="1" dirty="0" err="1">
                <a:solidFill>
                  <a:srgbClr val="7030A0"/>
                </a:solidFill>
                <a:latin typeface="Times New Roman" pitchFamily="18" charset="0"/>
                <a:cs typeface="Times New Roman" pitchFamily="18" charset="0"/>
              </a:rPr>
              <a:t>Thresholding</a:t>
            </a:r>
            <a:r>
              <a:rPr lang="en-US" sz="2400" b="1" dirty="0">
                <a:solidFill>
                  <a:srgbClr val="7030A0"/>
                </a:solidFill>
                <a:latin typeface="Times New Roman" pitchFamily="18" charset="0"/>
                <a:cs typeface="Times New Roman" pitchFamily="18" charset="0"/>
              </a:rPr>
              <a:t> is only good for certain types of images</a:t>
            </a:r>
          </a:p>
        </p:txBody>
      </p:sp>
      <p:pic>
        <p:nvPicPr>
          <p:cNvPr id="3" name="תמונה 2"/>
          <p:cNvPicPr>
            <a:picLocks noChangeAspect="1"/>
          </p:cNvPicPr>
          <p:nvPr/>
        </p:nvPicPr>
        <p:blipFill>
          <a:blip r:embed="rId3"/>
          <a:stretch>
            <a:fillRect/>
          </a:stretch>
        </p:blipFill>
        <p:spPr>
          <a:xfrm>
            <a:off x="6660232" y="1723652"/>
            <a:ext cx="2067689" cy="2026879"/>
          </a:xfrm>
          <a:prstGeom prst="rect">
            <a:avLst/>
          </a:prstGeom>
        </p:spPr>
      </p:pic>
      <p:pic>
        <p:nvPicPr>
          <p:cNvPr id="8" name="תמונה 7"/>
          <p:cNvPicPr>
            <a:picLocks noChangeAspect="1"/>
          </p:cNvPicPr>
          <p:nvPr/>
        </p:nvPicPr>
        <p:blipFill>
          <a:blip r:embed="rId4"/>
          <a:stretch>
            <a:fillRect/>
          </a:stretch>
        </p:blipFill>
        <p:spPr>
          <a:xfrm>
            <a:off x="1309776" y="4584599"/>
            <a:ext cx="1985587" cy="1972481"/>
          </a:xfrm>
          <a:prstGeom prst="rect">
            <a:avLst/>
          </a:prstGeom>
        </p:spPr>
      </p:pic>
      <p:pic>
        <p:nvPicPr>
          <p:cNvPr id="11" name="תמונה 10"/>
          <p:cNvPicPr>
            <a:picLocks noChangeAspect="1"/>
          </p:cNvPicPr>
          <p:nvPr/>
        </p:nvPicPr>
        <p:blipFill>
          <a:blip r:embed="rId5"/>
          <a:stretch>
            <a:fillRect/>
          </a:stretch>
        </p:blipFill>
        <p:spPr>
          <a:xfrm>
            <a:off x="4210199" y="4584599"/>
            <a:ext cx="1874668" cy="1906442"/>
          </a:xfrm>
          <a:prstGeom prst="rect">
            <a:avLst/>
          </a:prstGeom>
        </p:spPr>
      </p:pic>
      <p:pic>
        <p:nvPicPr>
          <p:cNvPr id="12" name="תמונה 11"/>
          <p:cNvPicPr>
            <a:picLocks noChangeAspect="1"/>
          </p:cNvPicPr>
          <p:nvPr/>
        </p:nvPicPr>
        <p:blipFill>
          <a:blip r:embed="rId6"/>
          <a:stretch>
            <a:fillRect/>
          </a:stretch>
        </p:blipFill>
        <p:spPr>
          <a:xfrm>
            <a:off x="6759829" y="4520119"/>
            <a:ext cx="1989590" cy="2036961"/>
          </a:xfrm>
          <a:prstGeom prst="rect">
            <a:avLst/>
          </a:prstGeom>
        </p:spPr>
      </p:pic>
    </p:spTree>
    <p:extLst>
      <p:ext uri="{BB962C8B-B14F-4D97-AF65-F5344CB8AC3E}">
        <p14:creationId xmlns:p14="http://schemas.microsoft.com/office/powerpoint/2010/main" val="18608065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04800" y="102551"/>
            <a:ext cx="7998401" cy="878177"/>
          </a:xfrm>
        </p:spPr>
        <p:txBody>
          <a:bodyPr>
            <a:normAutofit/>
          </a:bodyPr>
          <a:lstStyle/>
          <a:p>
            <a:r>
              <a:rPr lang="en-US" sz="3600" dirty="0"/>
              <a:t>Segmenting Images with Clustering</a:t>
            </a:r>
            <a:endParaRPr lang="en-US" sz="3300" b="1" u="sng" dirty="0"/>
          </a:p>
        </p:txBody>
      </p:sp>
      <p:sp>
        <p:nvSpPr>
          <p:cNvPr id="3" name="מציין מיקום תוכן 2"/>
          <p:cNvSpPr>
            <a:spLocks noGrp="1"/>
          </p:cNvSpPr>
          <p:nvPr>
            <p:ph idx="1"/>
          </p:nvPr>
        </p:nvSpPr>
        <p:spPr>
          <a:xfrm>
            <a:off x="410898" y="1811992"/>
            <a:ext cx="7998401" cy="3886995"/>
          </a:xfrm>
        </p:spPr>
        <p:txBody>
          <a:bodyPr>
            <a:normAutofit/>
          </a:bodyPr>
          <a:lstStyle/>
          <a:p>
            <a:pPr lvl="1"/>
            <a:endParaRPr lang="en-US" dirty="0"/>
          </a:p>
          <a:p>
            <a:endParaRPr lang="en-US" dirty="0"/>
          </a:p>
          <a:p>
            <a:pPr marL="0" indent="0">
              <a:buNone/>
            </a:pPr>
            <a:endParaRPr lang="en-US" dirty="0"/>
          </a:p>
          <a:p>
            <a:endParaRPr lang="en-US" dirty="0"/>
          </a:p>
        </p:txBody>
      </p:sp>
      <p:pic>
        <p:nvPicPr>
          <p:cNvPr id="11" name="תמונה 10"/>
          <p:cNvPicPr>
            <a:picLocks noChangeAspect="1"/>
          </p:cNvPicPr>
          <p:nvPr/>
        </p:nvPicPr>
        <p:blipFill>
          <a:blip r:embed="rId3"/>
          <a:stretch>
            <a:fillRect/>
          </a:stretch>
        </p:blipFill>
        <p:spPr>
          <a:xfrm>
            <a:off x="1677755" y="1457790"/>
            <a:ext cx="5464686" cy="4132604"/>
          </a:xfrm>
          <a:prstGeom prst="rect">
            <a:avLst/>
          </a:prstGeom>
        </p:spPr>
      </p:pic>
      <p:sp>
        <p:nvSpPr>
          <p:cNvPr id="6" name="TextBox 5"/>
          <p:cNvSpPr txBox="1"/>
          <p:nvPr/>
        </p:nvSpPr>
        <p:spPr>
          <a:xfrm>
            <a:off x="1677755" y="5729154"/>
            <a:ext cx="5464685" cy="738664"/>
          </a:xfrm>
          <a:prstGeom prst="rect">
            <a:avLst/>
          </a:prstGeom>
          <a:noFill/>
        </p:spPr>
        <p:txBody>
          <a:bodyPr wrap="square" rtlCol="0">
            <a:spAutoFit/>
          </a:bodyPr>
          <a:lstStyle/>
          <a:p>
            <a:pPr algn="l" rtl="0"/>
            <a:r>
              <a:rPr lang="en-US" sz="2100" dirty="0">
                <a:solidFill>
                  <a:srgbClr val="00B0F0"/>
                </a:solidFill>
              </a:rPr>
              <a:t>Compressing images with color reduction / </a:t>
            </a:r>
          </a:p>
          <a:p>
            <a:pPr algn="l" rtl="0"/>
            <a:r>
              <a:rPr lang="en-US" sz="2100" dirty="0">
                <a:solidFill>
                  <a:srgbClr val="00B0F0"/>
                </a:solidFill>
              </a:rPr>
              <a:t>Segmenting an image</a:t>
            </a:r>
          </a:p>
        </p:txBody>
      </p:sp>
    </p:spTree>
    <p:extLst>
      <p:ext uri="{BB962C8B-B14F-4D97-AF65-F5344CB8AC3E}">
        <p14:creationId xmlns:p14="http://schemas.microsoft.com/office/powerpoint/2010/main" val="16490364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562074"/>
          </a:xfrm>
        </p:spPr>
        <p:txBody>
          <a:bodyPr>
            <a:normAutofit fontScale="90000"/>
          </a:bodyPr>
          <a:lstStyle/>
          <a:p>
            <a:pPr marL="401638" indent="-401638" rtl="0">
              <a:spcBef>
                <a:spcPct val="50000"/>
              </a:spcBef>
              <a:tabLst>
                <a:tab pos="2159000" algn="r"/>
              </a:tabLst>
              <a:defRPr/>
            </a:pPr>
            <a:r>
              <a:rPr lang="en-US" sz="3200" b="1" dirty="0">
                <a:solidFill>
                  <a:srgbClr val="7030A0"/>
                </a:solidFill>
                <a:latin typeface="Times New Roman" pitchFamily="18" charset="0"/>
              </a:rPr>
              <a:t>Clustering</a:t>
            </a:r>
            <a:r>
              <a:rPr lang="en-US" sz="3200" dirty="0">
                <a:solidFill>
                  <a:srgbClr val="7030A0"/>
                </a:solidFill>
                <a:latin typeface="Times New Roman" pitchFamily="18" charset="0"/>
              </a:rPr>
              <a:t> </a:t>
            </a:r>
            <a:r>
              <a:rPr lang="en-US" sz="3200" dirty="0">
                <a:latin typeface="Times New Roman" pitchFamily="18" charset="0"/>
              </a:rPr>
              <a:t>Image Colors</a:t>
            </a:r>
          </a:p>
        </p:txBody>
      </p:sp>
      <p:sp>
        <p:nvSpPr>
          <p:cNvPr id="14" name="מלבן 14"/>
          <p:cNvSpPr/>
          <p:nvPr/>
        </p:nvSpPr>
        <p:spPr>
          <a:xfrm>
            <a:off x="240585" y="1207199"/>
            <a:ext cx="8903415" cy="3877985"/>
          </a:xfrm>
          <a:prstGeom prst="rect">
            <a:avLst/>
          </a:prstGeom>
          <a:noFill/>
          <a:ln w="9525">
            <a:noFill/>
            <a:miter lim="800000"/>
            <a:headEnd/>
            <a:tailEnd/>
          </a:ln>
        </p:spPr>
        <p:txBody>
          <a:bodyPr wrap="square">
            <a:spAutoFit/>
          </a:bodyPr>
          <a:lstStyle/>
          <a:p>
            <a:pPr marL="342900" indent="-342900" algn="l" rtl="0">
              <a:spcAft>
                <a:spcPts val="1200"/>
              </a:spcAft>
              <a:buFontTx/>
              <a:buChar char="•"/>
            </a:pPr>
            <a:r>
              <a:rPr lang="en-US" sz="2800" dirty="0">
                <a:solidFill>
                  <a:prstClr val="black"/>
                </a:solidFill>
                <a:latin typeface="Times New Roman" pitchFamily="18" charset="0"/>
                <a:cs typeface="Times New Roman" pitchFamily="18" charset="0"/>
              </a:rPr>
              <a:t>Remember </a:t>
            </a:r>
            <a:r>
              <a:rPr lang="en-US" sz="2800" dirty="0" err="1">
                <a:solidFill>
                  <a:prstClr val="black"/>
                </a:solidFill>
                <a:latin typeface="Times New Roman" pitchFamily="18" charset="0"/>
                <a:cs typeface="Times New Roman" pitchFamily="18" charset="0"/>
              </a:rPr>
              <a:t>KMeans</a:t>
            </a:r>
            <a:r>
              <a:rPr lang="en-US" sz="2800" dirty="0">
                <a:solidFill>
                  <a:prstClr val="black"/>
                </a:solidFill>
                <a:latin typeface="Times New Roman" pitchFamily="18" charset="0"/>
                <a:cs typeface="Times New Roman" pitchFamily="18" charset="0"/>
              </a:rPr>
              <a:t>?</a:t>
            </a:r>
          </a:p>
          <a:p>
            <a:pPr marL="342900" indent="-342900" algn="l" rtl="0">
              <a:spcAft>
                <a:spcPts val="1200"/>
              </a:spcAft>
              <a:buFontTx/>
              <a:buChar char="•"/>
            </a:pPr>
            <a:r>
              <a:rPr lang="en-US" sz="2800" dirty="0">
                <a:solidFill>
                  <a:prstClr val="black"/>
                </a:solidFill>
                <a:latin typeface="Times New Roman" pitchFamily="18" charset="0"/>
                <a:cs typeface="Times New Roman" pitchFamily="18" charset="0"/>
              </a:rPr>
              <a:t>Can be used for </a:t>
            </a:r>
            <a:r>
              <a:rPr lang="en-US" sz="2800" dirty="0">
                <a:solidFill>
                  <a:srgbClr val="00B0F0"/>
                </a:solidFill>
                <a:latin typeface="Times New Roman" pitchFamily="18" charset="0"/>
                <a:cs typeface="Times New Roman" pitchFamily="18" charset="0"/>
              </a:rPr>
              <a:t>compression</a:t>
            </a:r>
            <a:r>
              <a:rPr lang="en-US" sz="2800" dirty="0">
                <a:solidFill>
                  <a:prstClr val="black"/>
                </a:solidFill>
                <a:latin typeface="Times New Roman" pitchFamily="18" charset="0"/>
                <a:cs typeface="Times New Roman" pitchFamily="18" charset="0"/>
              </a:rPr>
              <a:t> or </a:t>
            </a:r>
            <a:r>
              <a:rPr lang="en-US" sz="2800" dirty="0">
                <a:solidFill>
                  <a:srgbClr val="00B0F0"/>
                </a:solidFill>
                <a:latin typeface="Times New Roman" pitchFamily="18" charset="0"/>
                <a:cs typeface="Times New Roman" pitchFamily="18" charset="0"/>
              </a:rPr>
              <a:t>segmentation</a:t>
            </a:r>
            <a:endParaRPr lang="en-US" sz="2800" dirty="0">
              <a:solidFill>
                <a:prstClr val="black"/>
              </a:solidFill>
              <a:latin typeface="Times New Roman" pitchFamily="18" charset="0"/>
              <a:cs typeface="Times New Roman" pitchFamily="18" charset="0"/>
            </a:endParaRPr>
          </a:p>
          <a:p>
            <a:pPr marL="342900" indent="-342900" algn="l" rtl="0">
              <a:spcAft>
                <a:spcPts val="1200"/>
              </a:spcAft>
              <a:buFontTx/>
              <a:buChar char="•"/>
            </a:pPr>
            <a:r>
              <a:rPr lang="en-US" sz="2800" dirty="0">
                <a:solidFill>
                  <a:srgbClr val="FF0000"/>
                </a:solidFill>
                <a:latin typeface="Times New Roman" pitchFamily="18" charset="0"/>
                <a:cs typeface="Times New Roman" pitchFamily="18" charset="0"/>
              </a:rPr>
              <a:t>Main idea:</a:t>
            </a:r>
          </a:p>
          <a:p>
            <a:pPr marL="800100" lvl="1" indent="-342900" algn="l" rtl="0">
              <a:spcAft>
                <a:spcPts val="1200"/>
              </a:spcAft>
              <a:buFontTx/>
              <a:buChar char="•"/>
            </a:pPr>
            <a:r>
              <a:rPr lang="en-US" sz="2800" dirty="0">
                <a:solidFill>
                  <a:prstClr val="black"/>
                </a:solidFill>
                <a:latin typeface="Times New Roman" pitchFamily="18" charset="0"/>
                <a:cs typeface="Times New Roman" pitchFamily="18" charset="0"/>
              </a:rPr>
              <a:t>Find groups of colors that are close to each other using </a:t>
            </a:r>
            <a:r>
              <a:rPr lang="en-US" sz="2800" dirty="0" err="1">
                <a:solidFill>
                  <a:prstClr val="black"/>
                </a:solidFill>
                <a:latin typeface="Times New Roman" pitchFamily="18" charset="0"/>
                <a:cs typeface="Times New Roman" pitchFamily="18" charset="0"/>
              </a:rPr>
              <a:t>KMeans</a:t>
            </a:r>
            <a:endParaRPr lang="en-US" sz="2800" dirty="0">
              <a:solidFill>
                <a:prstClr val="black"/>
              </a:solidFill>
              <a:latin typeface="Times New Roman" pitchFamily="18" charset="0"/>
              <a:cs typeface="Times New Roman" pitchFamily="18" charset="0"/>
            </a:endParaRPr>
          </a:p>
          <a:p>
            <a:pPr marL="800100" lvl="1" indent="-342900" algn="l" rtl="0">
              <a:spcAft>
                <a:spcPts val="1200"/>
              </a:spcAft>
              <a:buFontTx/>
              <a:buChar char="•"/>
            </a:pPr>
            <a:r>
              <a:rPr lang="en-US" sz="2800" dirty="0">
                <a:solidFill>
                  <a:prstClr val="black"/>
                </a:solidFill>
                <a:latin typeface="Times New Roman" pitchFamily="18" charset="0"/>
                <a:cs typeface="Times New Roman" pitchFamily="18" charset="0"/>
              </a:rPr>
              <a:t>Change peach pixel to its group center</a:t>
            </a:r>
          </a:p>
          <a:p>
            <a:pPr marL="342900" indent="-342900" algn="l" rtl="0">
              <a:spcAft>
                <a:spcPts val="1200"/>
              </a:spcAft>
              <a:buFontTx/>
              <a:buChar char="•"/>
            </a:pPr>
            <a:r>
              <a:rPr lang="en-US" sz="2800" dirty="0">
                <a:solidFill>
                  <a:prstClr val="black"/>
                </a:solidFill>
                <a:latin typeface="Times New Roman" pitchFamily="18" charset="0"/>
                <a:cs typeface="Times New Roman" pitchFamily="18" charset="0"/>
              </a:rPr>
              <a:t>Disadvantages: Not exploiting spatial information </a:t>
            </a:r>
          </a:p>
        </p:txBody>
      </p:sp>
    </p:spTree>
    <p:extLst>
      <p:ext uri="{BB962C8B-B14F-4D97-AF65-F5344CB8AC3E}">
        <p14:creationId xmlns:p14="http://schemas.microsoft.com/office/powerpoint/2010/main" val="8197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562074"/>
          </a:xfrm>
        </p:spPr>
        <p:txBody>
          <a:bodyPr>
            <a:normAutofit fontScale="90000"/>
          </a:bodyPr>
          <a:lstStyle/>
          <a:p>
            <a:pPr marL="401638" indent="-401638" rtl="0">
              <a:spcBef>
                <a:spcPct val="50000"/>
              </a:spcBef>
              <a:tabLst>
                <a:tab pos="2159000" algn="r"/>
              </a:tabLst>
              <a:defRPr/>
            </a:pPr>
            <a:r>
              <a:rPr lang="en-US" sz="3200" b="1" dirty="0">
                <a:solidFill>
                  <a:srgbClr val="7030A0"/>
                </a:solidFill>
                <a:latin typeface="Times New Roman" pitchFamily="18" charset="0"/>
              </a:rPr>
              <a:t>Clustering</a:t>
            </a:r>
            <a:r>
              <a:rPr lang="en-US" sz="3200" dirty="0">
                <a:solidFill>
                  <a:srgbClr val="7030A0"/>
                </a:solidFill>
                <a:latin typeface="Times New Roman" pitchFamily="18" charset="0"/>
              </a:rPr>
              <a:t> </a:t>
            </a:r>
            <a:r>
              <a:rPr lang="en-US" sz="3200" dirty="0">
                <a:latin typeface="Times New Roman" pitchFamily="18" charset="0"/>
              </a:rPr>
              <a:t>Image Colors</a:t>
            </a:r>
          </a:p>
        </p:txBody>
      </p:sp>
      <p:sp>
        <p:nvSpPr>
          <p:cNvPr id="14" name="מלבן 14"/>
          <p:cNvSpPr/>
          <p:nvPr/>
        </p:nvSpPr>
        <p:spPr>
          <a:xfrm>
            <a:off x="323528" y="1233568"/>
            <a:ext cx="7427759" cy="1366528"/>
          </a:xfrm>
          <a:prstGeom prst="rect">
            <a:avLst/>
          </a:prstGeom>
          <a:noFill/>
          <a:ln w="9525">
            <a:noFill/>
            <a:miter lim="800000"/>
            <a:headEnd/>
            <a:tailEnd/>
          </a:ln>
        </p:spPr>
        <p:txBody>
          <a:bodyPr wrap="square">
            <a:spAutoFit/>
          </a:bodyPr>
          <a:lstStyle/>
          <a:p>
            <a:pPr marL="342900" indent="-342900" algn="l" rtl="0">
              <a:spcBef>
                <a:spcPct val="20000"/>
              </a:spcBef>
              <a:buFontTx/>
              <a:buChar char="•"/>
            </a:pPr>
            <a:r>
              <a:rPr lang="en-US" dirty="0">
                <a:solidFill>
                  <a:prstClr val="black"/>
                </a:solidFill>
                <a:latin typeface="Times New Roman" pitchFamily="18" charset="0"/>
                <a:cs typeface="Times New Roman" pitchFamily="18" charset="0"/>
              </a:rPr>
              <a:t>Preliminaries:</a:t>
            </a:r>
          </a:p>
          <a:p>
            <a:pPr marL="800100" lvl="1" indent="-342900" algn="l" rtl="0">
              <a:spcBef>
                <a:spcPct val="20000"/>
              </a:spcBef>
              <a:buFontTx/>
              <a:buChar char="•"/>
            </a:pPr>
            <a:endParaRPr lang="en-US" dirty="0">
              <a:solidFill>
                <a:prstClr val="black"/>
              </a:solidFill>
              <a:latin typeface="Times New Roman" pitchFamily="18" charset="0"/>
              <a:cs typeface="Times New Roman" pitchFamily="18" charset="0"/>
            </a:endParaRPr>
          </a:p>
          <a:p>
            <a:pPr marL="800100" lvl="1" indent="-342900" algn="l" rtl="0">
              <a:spcBef>
                <a:spcPct val="20000"/>
              </a:spcBef>
              <a:buFontTx/>
              <a:buChar char="•"/>
            </a:pPr>
            <a:endParaRPr lang="en-US" dirty="0">
              <a:solidFill>
                <a:prstClr val="black"/>
              </a:solidFill>
              <a:latin typeface="Times New Roman" pitchFamily="18" charset="0"/>
              <a:cs typeface="Times New Roman" pitchFamily="18" charset="0"/>
            </a:endParaRPr>
          </a:p>
          <a:p>
            <a:pPr marL="800100" lvl="1" indent="-342900" algn="l" rtl="0">
              <a:spcBef>
                <a:spcPct val="20000"/>
              </a:spcBef>
              <a:buFontTx/>
              <a:buChar char="•"/>
            </a:pPr>
            <a:endParaRPr lang="en-US" dirty="0">
              <a:solidFill>
                <a:prstClr val="black"/>
              </a:solidFill>
              <a:latin typeface="Times New Roman" pitchFamily="18" charset="0"/>
              <a:cs typeface="Times New Roman" pitchFamily="18" charset="0"/>
            </a:endParaRPr>
          </a:p>
        </p:txBody>
      </p:sp>
      <p:pic>
        <p:nvPicPr>
          <p:cNvPr id="3" name="תמונה 2"/>
          <p:cNvPicPr>
            <a:picLocks noChangeAspect="1"/>
          </p:cNvPicPr>
          <p:nvPr/>
        </p:nvPicPr>
        <p:blipFill>
          <a:blip r:embed="rId3"/>
          <a:stretch>
            <a:fillRect/>
          </a:stretch>
        </p:blipFill>
        <p:spPr>
          <a:xfrm>
            <a:off x="428830" y="1889448"/>
            <a:ext cx="8229600" cy="2531019"/>
          </a:xfrm>
          <a:prstGeom prst="rect">
            <a:avLst/>
          </a:prstGeom>
        </p:spPr>
      </p:pic>
    </p:spTree>
    <p:extLst>
      <p:ext uri="{BB962C8B-B14F-4D97-AF65-F5344CB8AC3E}">
        <p14:creationId xmlns:p14="http://schemas.microsoft.com/office/powerpoint/2010/main" val="2134848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562074"/>
          </a:xfrm>
        </p:spPr>
        <p:txBody>
          <a:bodyPr>
            <a:normAutofit fontScale="90000"/>
          </a:bodyPr>
          <a:lstStyle/>
          <a:p>
            <a:pPr marL="401638" indent="-401638" rtl="0">
              <a:spcBef>
                <a:spcPct val="50000"/>
              </a:spcBef>
              <a:tabLst>
                <a:tab pos="2159000" algn="r"/>
              </a:tabLst>
              <a:defRPr/>
            </a:pPr>
            <a:r>
              <a:rPr lang="en-US" sz="3200" b="1" dirty="0">
                <a:solidFill>
                  <a:srgbClr val="7030A0"/>
                </a:solidFill>
                <a:latin typeface="Times New Roman" pitchFamily="18" charset="0"/>
              </a:rPr>
              <a:t>Clustering</a:t>
            </a:r>
            <a:r>
              <a:rPr lang="en-US" sz="3200" dirty="0">
                <a:solidFill>
                  <a:srgbClr val="7030A0"/>
                </a:solidFill>
                <a:latin typeface="Times New Roman" pitchFamily="18" charset="0"/>
              </a:rPr>
              <a:t> </a:t>
            </a:r>
            <a:r>
              <a:rPr lang="en-US" sz="3200" dirty="0">
                <a:latin typeface="Times New Roman" pitchFamily="18" charset="0"/>
              </a:rPr>
              <a:t>Image Colors [2]</a:t>
            </a:r>
          </a:p>
        </p:txBody>
      </p:sp>
      <p:pic>
        <p:nvPicPr>
          <p:cNvPr id="4" name="תמונה 3"/>
          <p:cNvPicPr>
            <a:picLocks noChangeAspect="1"/>
          </p:cNvPicPr>
          <p:nvPr/>
        </p:nvPicPr>
        <p:blipFill>
          <a:blip r:embed="rId3"/>
          <a:stretch>
            <a:fillRect/>
          </a:stretch>
        </p:blipFill>
        <p:spPr>
          <a:xfrm>
            <a:off x="717351" y="836712"/>
            <a:ext cx="7709297" cy="5835929"/>
          </a:xfrm>
          <a:prstGeom prst="rect">
            <a:avLst/>
          </a:prstGeom>
        </p:spPr>
      </p:pic>
      <p:sp>
        <p:nvSpPr>
          <p:cNvPr id="6" name="הסבר אליפטי 27">
            <a:extLst>
              <a:ext uri="{FF2B5EF4-FFF2-40B4-BE49-F238E27FC236}">
                <a16:creationId xmlns:a16="http://schemas.microsoft.com/office/drawing/2014/main" id="{18F66379-7FA3-4268-B8DE-A4059817015B}"/>
              </a:ext>
            </a:extLst>
          </p:cNvPr>
          <p:cNvSpPr/>
          <p:nvPr/>
        </p:nvSpPr>
        <p:spPr bwMode="auto">
          <a:xfrm>
            <a:off x="5580112" y="908720"/>
            <a:ext cx="1008112" cy="601663"/>
          </a:xfrm>
          <a:prstGeom prst="wedgeEllipseCallout">
            <a:avLst>
              <a:gd name="adj1" fmla="val -142066"/>
              <a:gd name="adj2" fmla="val 104433"/>
            </a:avLst>
          </a:prstGeom>
          <a:solidFill>
            <a:srgbClr val="0070C0"/>
          </a:solidFill>
          <a:ln>
            <a:headEnd type="none" w="med" len="med"/>
            <a:tailEnd type="none" w="med" len="med"/>
          </a:ln>
          <a:effectLst>
            <a:outerShdw blurRad="50800" dist="38100" dir="2700000" sx="102000" sy="102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r>
              <a:rPr lang="en-US" sz="1200" b="1" dirty="0">
                <a:solidFill>
                  <a:schemeClr val="bg1"/>
                </a:solidFill>
                <a:latin typeface="Times New Roman (Hebrew)" charset="0"/>
              </a:rPr>
              <a:t>extract </a:t>
            </a:r>
            <a:r>
              <a:rPr lang="en-US" sz="1200" b="1" dirty="0" err="1">
                <a:solidFill>
                  <a:schemeClr val="bg1"/>
                </a:solidFill>
                <a:latin typeface="Times New Roman (Hebrew)" charset="0"/>
              </a:rPr>
              <a:t>vals</a:t>
            </a:r>
            <a:endParaRPr lang="en-US" sz="1200" b="1" dirty="0">
              <a:solidFill>
                <a:schemeClr val="bg1"/>
              </a:solidFill>
              <a:latin typeface="Times New Roman (Hebrew)" charset="0"/>
            </a:endParaRPr>
          </a:p>
          <a:p>
            <a:pPr marL="0" marR="0" indent="0" algn="ctr" defTabSz="914400" rtl="1" eaLnBrk="0" fontAlgn="base" latinLnBrk="0" hangingPunct="0">
              <a:lnSpc>
                <a:spcPct val="100000"/>
              </a:lnSpc>
              <a:spcBef>
                <a:spcPct val="0"/>
              </a:spcBef>
              <a:spcAft>
                <a:spcPct val="0"/>
              </a:spcAft>
              <a:buClrTx/>
              <a:buSzTx/>
              <a:buFontTx/>
              <a:buNone/>
              <a:tabLst/>
            </a:pPr>
            <a:r>
              <a:rPr lang="en-US" sz="1200" b="1" dirty="0">
                <a:solidFill>
                  <a:schemeClr val="bg1"/>
                </a:solidFill>
                <a:latin typeface="Times New Roman (Hebrew)" charset="0"/>
              </a:rPr>
              <a:t>as np array</a:t>
            </a:r>
          </a:p>
        </p:txBody>
      </p:sp>
      <p:sp>
        <p:nvSpPr>
          <p:cNvPr id="7" name="הסבר אליפטי 27">
            <a:extLst>
              <a:ext uri="{FF2B5EF4-FFF2-40B4-BE49-F238E27FC236}">
                <a16:creationId xmlns:a16="http://schemas.microsoft.com/office/drawing/2014/main" id="{18F66379-7FA3-4268-B8DE-A4059817015B}"/>
              </a:ext>
            </a:extLst>
          </p:cNvPr>
          <p:cNvSpPr/>
          <p:nvPr/>
        </p:nvSpPr>
        <p:spPr bwMode="auto">
          <a:xfrm>
            <a:off x="7596336" y="1510383"/>
            <a:ext cx="892810" cy="601663"/>
          </a:xfrm>
          <a:prstGeom prst="wedgeEllipseCallout">
            <a:avLst>
              <a:gd name="adj1" fmla="val -77478"/>
              <a:gd name="adj2" fmla="val 115386"/>
            </a:avLst>
          </a:prstGeom>
          <a:solidFill>
            <a:srgbClr val="0070C0"/>
          </a:solidFill>
          <a:ln>
            <a:headEnd type="none" w="med" len="med"/>
            <a:tailEnd type="none" w="med" len="med"/>
          </a:ln>
          <a:effectLst>
            <a:outerShdw blurRad="50800" dist="38100" dir="2700000" sx="102000" sy="102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Times New Roman (Hebrew)" charset="0"/>
              </a:rPr>
              <a:t>arrange</a:t>
            </a:r>
          </a:p>
          <a:p>
            <a:pPr algn="ctr" eaLnBrk="0" fontAlgn="base" hangingPunct="0">
              <a:spcBef>
                <a:spcPct val="0"/>
              </a:spcBef>
              <a:spcAft>
                <a:spcPct val="0"/>
              </a:spcAft>
            </a:pPr>
            <a:r>
              <a:rPr lang="en-US" sz="1200" b="1" dirty="0">
                <a:solidFill>
                  <a:schemeClr val="bg1"/>
                </a:solidFill>
                <a:latin typeface="Times New Roman (Hebrew)" charset="0"/>
              </a:rPr>
              <a:t>as a col</a:t>
            </a:r>
          </a:p>
        </p:txBody>
      </p:sp>
      <p:sp>
        <p:nvSpPr>
          <p:cNvPr id="8" name="הסבר אליפטי 27">
            <a:extLst>
              <a:ext uri="{FF2B5EF4-FFF2-40B4-BE49-F238E27FC236}">
                <a16:creationId xmlns:a16="http://schemas.microsoft.com/office/drawing/2014/main" id="{18F66379-7FA3-4268-B8DE-A4059817015B}"/>
              </a:ext>
            </a:extLst>
          </p:cNvPr>
          <p:cNvSpPr/>
          <p:nvPr/>
        </p:nvSpPr>
        <p:spPr bwMode="auto">
          <a:xfrm>
            <a:off x="5868144" y="3771912"/>
            <a:ext cx="892810" cy="601663"/>
          </a:xfrm>
          <a:prstGeom prst="wedgeEllipseCallout">
            <a:avLst>
              <a:gd name="adj1" fmla="val -106081"/>
              <a:gd name="adj2" fmla="val 44189"/>
            </a:avLst>
          </a:prstGeom>
          <a:solidFill>
            <a:srgbClr val="0070C0"/>
          </a:solidFill>
          <a:ln>
            <a:headEnd type="none" w="med" len="med"/>
            <a:tailEnd type="none" w="med" len="med"/>
          </a:ln>
          <a:effectLst>
            <a:outerShdw blurRad="50800" dist="38100" dir="2700000" sx="102000" sy="102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Times New Roman (Hebrew)" charset="0"/>
              </a:rPr>
              <a:t>update</a:t>
            </a:r>
          </a:p>
          <a:p>
            <a:pPr algn="ctr" eaLnBrk="0" fontAlgn="base" hangingPunct="0">
              <a:spcBef>
                <a:spcPct val="0"/>
              </a:spcBef>
              <a:spcAft>
                <a:spcPct val="0"/>
              </a:spcAft>
            </a:pPr>
            <a:r>
              <a:rPr lang="en-US" sz="1200" b="1" dirty="0">
                <a:solidFill>
                  <a:schemeClr val="bg1"/>
                </a:solidFill>
                <a:latin typeface="Times New Roman (Hebrew)" charset="0"/>
              </a:rPr>
              <a:t>colors</a:t>
            </a:r>
          </a:p>
        </p:txBody>
      </p:sp>
      <p:sp>
        <p:nvSpPr>
          <p:cNvPr id="9" name="הסבר אליפטי 27">
            <a:extLst>
              <a:ext uri="{FF2B5EF4-FFF2-40B4-BE49-F238E27FC236}">
                <a16:creationId xmlns:a16="http://schemas.microsoft.com/office/drawing/2014/main" id="{18F66379-7FA3-4268-B8DE-A4059817015B}"/>
              </a:ext>
            </a:extLst>
          </p:cNvPr>
          <p:cNvSpPr/>
          <p:nvPr/>
        </p:nvSpPr>
        <p:spPr bwMode="auto">
          <a:xfrm>
            <a:off x="5940152" y="4590392"/>
            <a:ext cx="1296144" cy="601663"/>
          </a:xfrm>
          <a:prstGeom prst="wedgeEllipseCallout">
            <a:avLst>
              <a:gd name="adj1" fmla="val -89326"/>
              <a:gd name="adj2" fmla="val 20912"/>
            </a:avLst>
          </a:prstGeom>
          <a:solidFill>
            <a:srgbClr val="0070C0"/>
          </a:solidFill>
          <a:ln>
            <a:headEnd type="none" w="med" len="med"/>
            <a:tailEnd type="none" w="med" len="med"/>
          </a:ln>
          <a:effectLst>
            <a:outerShdw blurRad="50800" dist="38100" dir="2700000" sx="102000" sy="102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Times New Roman (Hebrew)" charset="0"/>
              </a:rPr>
              <a:t>restore</a:t>
            </a:r>
          </a:p>
          <a:p>
            <a:pPr algn="ctr" eaLnBrk="0" fontAlgn="base" hangingPunct="0">
              <a:spcBef>
                <a:spcPct val="0"/>
              </a:spcBef>
              <a:spcAft>
                <a:spcPct val="0"/>
              </a:spcAft>
            </a:pPr>
            <a:r>
              <a:rPr lang="en-US" sz="1200" b="1" dirty="0">
                <a:solidFill>
                  <a:schemeClr val="bg1"/>
                </a:solidFill>
                <a:latin typeface="Times New Roman (Hebrew)" charset="0"/>
              </a:rPr>
              <a:t>original shape</a:t>
            </a:r>
          </a:p>
        </p:txBody>
      </p:sp>
      <p:sp>
        <p:nvSpPr>
          <p:cNvPr id="10" name="הסבר אליפטי 27">
            <a:extLst>
              <a:ext uri="{FF2B5EF4-FFF2-40B4-BE49-F238E27FC236}">
                <a16:creationId xmlns:a16="http://schemas.microsoft.com/office/drawing/2014/main" id="{18F66379-7FA3-4268-B8DE-A4059817015B}"/>
              </a:ext>
            </a:extLst>
          </p:cNvPr>
          <p:cNvSpPr/>
          <p:nvPr/>
        </p:nvSpPr>
        <p:spPr bwMode="auto">
          <a:xfrm>
            <a:off x="5888094" y="5330684"/>
            <a:ext cx="1132178" cy="601663"/>
          </a:xfrm>
          <a:prstGeom prst="wedgeEllipseCallout">
            <a:avLst>
              <a:gd name="adj1" fmla="val -89326"/>
              <a:gd name="adj2" fmla="val 26389"/>
            </a:avLst>
          </a:prstGeom>
          <a:solidFill>
            <a:srgbClr val="0070C0"/>
          </a:solidFill>
          <a:ln>
            <a:headEnd type="none" w="med" len="med"/>
            <a:tailEnd type="none" w="med" len="med"/>
          </a:ln>
          <a:effectLst>
            <a:outerShdw blurRad="50800" dist="38100" dir="2700000" sx="102000" sy="102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Times New Roman (Hebrew)" charset="0"/>
              </a:rPr>
              <a:t>copy to</a:t>
            </a:r>
          </a:p>
          <a:p>
            <a:pPr algn="ctr" eaLnBrk="0" fontAlgn="base" hangingPunct="0">
              <a:spcBef>
                <a:spcPct val="0"/>
              </a:spcBef>
              <a:spcAft>
                <a:spcPct val="0"/>
              </a:spcAft>
            </a:pPr>
            <a:r>
              <a:rPr lang="en-US" sz="1200" b="1" dirty="0">
                <a:solidFill>
                  <a:schemeClr val="bg1"/>
                </a:solidFill>
                <a:latin typeface="Times New Roman (Hebrew)" charset="0"/>
              </a:rPr>
              <a:t>Matrix</a:t>
            </a:r>
          </a:p>
        </p:txBody>
      </p:sp>
      <p:sp>
        <p:nvSpPr>
          <p:cNvPr id="11" name="הסבר אליפטי 27">
            <a:extLst>
              <a:ext uri="{FF2B5EF4-FFF2-40B4-BE49-F238E27FC236}">
                <a16:creationId xmlns:a16="http://schemas.microsoft.com/office/drawing/2014/main" id="{18F66379-7FA3-4268-B8DE-A4059817015B}"/>
              </a:ext>
            </a:extLst>
          </p:cNvPr>
          <p:cNvSpPr/>
          <p:nvPr/>
        </p:nvSpPr>
        <p:spPr bwMode="auto">
          <a:xfrm>
            <a:off x="7325719" y="5445224"/>
            <a:ext cx="1132178" cy="601663"/>
          </a:xfrm>
          <a:prstGeom prst="wedgeEllipseCallout">
            <a:avLst>
              <a:gd name="adj1" fmla="val -125706"/>
              <a:gd name="adj2" fmla="val 68833"/>
            </a:avLst>
          </a:prstGeom>
          <a:solidFill>
            <a:srgbClr val="0070C0"/>
          </a:solidFill>
          <a:ln>
            <a:headEnd type="none" w="med" len="med"/>
            <a:tailEnd type="none" w="med" len="med"/>
          </a:ln>
          <a:effectLst>
            <a:outerShdw blurRad="50800" dist="38100" dir="2700000" sx="102000" sy="102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Times New Roman (Hebrew)" charset="0"/>
              </a:rPr>
              <a:t>convert to int</a:t>
            </a:r>
          </a:p>
        </p:txBody>
      </p:sp>
    </p:spTree>
    <p:extLst>
      <p:ext uri="{BB962C8B-B14F-4D97-AF65-F5344CB8AC3E}">
        <p14:creationId xmlns:p14="http://schemas.microsoft.com/office/powerpoint/2010/main" val="278656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r>
              <a:rPr lang="en-US" sz="4000" dirty="0">
                <a:latin typeface="Times New Roman" panose="02020603050405020304" pitchFamily="18" charset="0"/>
                <a:cs typeface="Times New Roman" panose="02020603050405020304" pitchFamily="18" charset="0"/>
              </a:rPr>
              <a:t>Basic model of a digital image</a:t>
            </a:r>
            <a:endParaRPr lang="he-IL" sz="40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755576" y="980728"/>
            <a:ext cx="6675120" cy="571621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562074"/>
          </a:xfrm>
        </p:spPr>
        <p:txBody>
          <a:bodyPr>
            <a:normAutofit fontScale="90000"/>
          </a:bodyPr>
          <a:lstStyle/>
          <a:p>
            <a:pPr marL="401638" indent="-401638" rtl="0">
              <a:spcBef>
                <a:spcPct val="50000"/>
              </a:spcBef>
              <a:tabLst>
                <a:tab pos="2159000" algn="r"/>
              </a:tabLst>
              <a:defRPr/>
            </a:pPr>
            <a:r>
              <a:rPr lang="en-US" sz="3200" b="1" dirty="0">
                <a:latin typeface="Times New Roman" pitchFamily="18" charset="0"/>
              </a:rPr>
              <a:t>Clustering Abbey Road</a:t>
            </a:r>
            <a:endParaRPr lang="en-US" sz="3200" dirty="0">
              <a:latin typeface="Times New Roman" pitchFamily="18" charset="0"/>
            </a:endParaRPr>
          </a:p>
        </p:txBody>
      </p:sp>
      <p:pic>
        <p:nvPicPr>
          <p:cNvPr id="3" name="תמונה 2"/>
          <p:cNvPicPr>
            <a:picLocks noChangeAspect="1"/>
          </p:cNvPicPr>
          <p:nvPr/>
        </p:nvPicPr>
        <p:blipFill>
          <a:blip r:embed="rId3"/>
          <a:stretch>
            <a:fillRect/>
          </a:stretch>
        </p:blipFill>
        <p:spPr>
          <a:xfrm>
            <a:off x="457200" y="1052724"/>
            <a:ext cx="6949440" cy="1958731"/>
          </a:xfrm>
          <a:prstGeom prst="rect">
            <a:avLst/>
          </a:prstGeom>
        </p:spPr>
      </p:pic>
      <p:pic>
        <p:nvPicPr>
          <p:cNvPr id="5" name="תמונה 4"/>
          <p:cNvPicPr>
            <a:picLocks noChangeAspect="1"/>
          </p:cNvPicPr>
          <p:nvPr/>
        </p:nvPicPr>
        <p:blipFill>
          <a:blip r:embed="rId4"/>
          <a:stretch>
            <a:fillRect/>
          </a:stretch>
        </p:blipFill>
        <p:spPr>
          <a:xfrm>
            <a:off x="251520" y="3717032"/>
            <a:ext cx="2645017" cy="2689101"/>
          </a:xfrm>
          <a:prstGeom prst="rect">
            <a:avLst/>
          </a:prstGeom>
        </p:spPr>
      </p:pic>
      <p:pic>
        <p:nvPicPr>
          <p:cNvPr id="12" name="תמונה 11"/>
          <p:cNvPicPr>
            <a:picLocks noChangeAspect="1"/>
          </p:cNvPicPr>
          <p:nvPr/>
        </p:nvPicPr>
        <p:blipFill>
          <a:blip r:embed="rId5"/>
          <a:stretch>
            <a:fillRect/>
          </a:stretch>
        </p:blipFill>
        <p:spPr>
          <a:xfrm>
            <a:off x="3239665" y="3717032"/>
            <a:ext cx="2664669" cy="2691767"/>
          </a:xfrm>
          <a:prstGeom prst="rect">
            <a:avLst/>
          </a:prstGeom>
        </p:spPr>
      </p:pic>
      <p:pic>
        <p:nvPicPr>
          <p:cNvPr id="13" name="תמונה 12"/>
          <p:cNvPicPr>
            <a:picLocks noChangeAspect="1"/>
          </p:cNvPicPr>
          <p:nvPr/>
        </p:nvPicPr>
        <p:blipFill>
          <a:blip r:embed="rId6"/>
          <a:stretch>
            <a:fillRect/>
          </a:stretch>
        </p:blipFill>
        <p:spPr>
          <a:xfrm>
            <a:off x="6156176" y="3705711"/>
            <a:ext cx="2709304" cy="2700421"/>
          </a:xfrm>
          <a:prstGeom prst="rect">
            <a:avLst/>
          </a:prstGeom>
        </p:spPr>
      </p:pic>
      <p:sp>
        <p:nvSpPr>
          <p:cNvPr id="14" name="TextBox 13"/>
          <p:cNvSpPr txBox="1"/>
          <p:nvPr/>
        </p:nvSpPr>
        <p:spPr>
          <a:xfrm>
            <a:off x="709932" y="3212976"/>
            <a:ext cx="1728192" cy="369332"/>
          </a:xfrm>
          <a:prstGeom prst="rect">
            <a:avLst/>
          </a:prstGeom>
          <a:noFill/>
        </p:spPr>
        <p:txBody>
          <a:bodyPr wrap="square" rtlCol="0">
            <a:spAutoFit/>
          </a:bodyPr>
          <a:lstStyle/>
          <a:p>
            <a:pPr algn="ctr"/>
            <a:r>
              <a:rPr lang="en-US" dirty="0">
                <a:solidFill>
                  <a:prstClr val="black"/>
                </a:solidFill>
                <a:latin typeface="Perpetua"/>
              </a:rPr>
              <a:t>Original</a:t>
            </a:r>
          </a:p>
        </p:txBody>
      </p:sp>
      <p:sp>
        <p:nvSpPr>
          <p:cNvPr id="15" name="TextBox 14"/>
          <p:cNvSpPr txBox="1"/>
          <p:nvPr/>
        </p:nvSpPr>
        <p:spPr>
          <a:xfrm>
            <a:off x="3635896" y="3212976"/>
            <a:ext cx="1728192" cy="369332"/>
          </a:xfrm>
          <a:prstGeom prst="rect">
            <a:avLst/>
          </a:prstGeom>
          <a:noFill/>
        </p:spPr>
        <p:txBody>
          <a:bodyPr wrap="square" rtlCol="0">
            <a:spAutoFit/>
          </a:bodyPr>
          <a:lstStyle/>
          <a:p>
            <a:pPr algn="ctr"/>
            <a:r>
              <a:rPr lang="en-US" dirty="0">
                <a:solidFill>
                  <a:prstClr val="black"/>
                </a:solidFill>
                <a:latin typeface="Perpetua"/>
              </a:rPr>
              <a:t>K=2</a:t>
            </a:r>
          </a:p>
        </p:txBody>
      </p:sp>
      <p:sp>
        <p:nvSpPr>
          <p:cNvPr id="16" name="TextBox 15"/>
          <p:cNvSpPr txBox="1"/>
          <p:nvPr/>
        </p:nvSpPr>
        <p:spPr>
          <a:xfrm>
            <a:off x="6732240" y="3212976"/>
            <a:ext cx="1728192" cy="369332"/>
          </a:xfrm>
          <a:prstGeom prst="rect">
            <a:avLst/>
          </a:prstGeom>
          <a:noFill/>
        </p:spPr>
        <p:txBody>
          <a:bodyPr wrap="square" rtlCol="0">
            <a:spAutoFit/>
          </a:bodyPr>
          <a:lstStyle/>
          <a:p>
            <a:pPr algn="ctr"/>
            <a:r>
              <a:rPr lang="en-US" dirty="0">
                <a:solidFill>
                  <a:prstClr val="black"/>
                </a:solidFill>
                <a:latin typeface="Perpetua"/>
              </a:rPr>
              <a:t>K=3</a:t>
            </a:r>
          </a:p>
        </p:txBody>
      </p:sp>
      <p:sp>
        <p:nvSpPr>
          <p:cNvPr id="17" name="הסבר אליפטי 27">
            <a:extLst>
              <a:ext uri="{FF2B5EF4-FFF2-40B4-BE49-F238E27FC236}">
                <a16:creationId xmlns:a16="http://schemas.microsoft.com/office/drawing/2014/main" id="{18F66379-7FA3-4268-B8DE-A4059817015B}"/>
              </a:ext>
            </a:extLst>
          </p:cNvPr>
          <p:cNvSpPr/>
          <p:nvPr/>
        </p:nvSpPr>
        <p:spPr bwMode="auto">
          <a:xfrm>
            <a:off x="7913193" y="2309609"/>
            <a:ext cx="1094477" cy="841666"/>
          </a:xfrm>
          <a:prstGeom prst="wedgeEllipseCallout">
            <a:avLst>
              <a:gd name="adj1" fmla="val -71457"/>
              <a:gd name="adj2" fmla="val 118322"/>
            </a:avLst>
          </a:prstGeom>
          <a:solidFill>
            <a:srgbClr val="0070C0"/>
          </a:solidFill>
          <a:ln>
            <a:headEnd type="none" w="med" len="med"/>
            <a:tailEnd type="none" w="med" len="med"/>
          </a:ln>
          <a:effectLst>
            <a:outerShdw blurRad="50800" dist="38100" dir="2700000" sx="102000" sy="102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Times New Roman (Hebrew)" charset="0"/>
              </a:rPr>
              <a:t>contains</a:t>
            </a:r>
          </a:p>
          <a:p>
            <a:pPr algn="ctr" eaLnBrk="0" fontAlgn="base" hangingPunct="0">
              <a:spcBef>
                <a:spcPct val="0"/>
              </a:spcBef>
              <a:spcAft>
                <a:spcPct val="0"/>
              </a:spcAft>
            </a:pPr>
            <a:r>
              <a:rPr lang="en-US" sz="1200" b="1" dirty="0">
                <a:solidFill>
                  <a:schemeClr val="bg1"/>
                </a:solidFill>
                <a:latin typeface="Times New Roman (Hebrew)" charset="0"/>
              </a:rPr>
              <a:t>most</a:t>
            </a:r>
          </a:p>
          <a:p>
            <a:pPr algn="ctr" eaLnBrk="0" fontAlgn="base" hangingPunct="0">
              <a:spcBef>
                <a:spcPct val="0"/>
              </a:spcBef>
              <a:spcAft>
                <a:spcPct val="0"/>
              </a:spcAft>
            </a:pPr>
            <a:r>
              <a:rPr lang="en-US" sz="1200" b="1" dirty="0">
                <a:solidFill>
                  <a:schemeClr val="bg1"/>
                </a:solidFill>
                <a:latin typeface="Times New Roman (Hebrew)" charset="0"/>
              </a:rPr>
              <a:t>information</a:t>
            </a:r>
          </a:p>
        </p:txBody>
      </p:sp>
    </p:spTree>
    <p:extLst>
      <p:ext uri="{BB962C8B-B14F-4D97-AF65-F5344CB8AC3E}">
        <p14:creationId xmlns:p14="http://schemas.microsoft.com/office/powerpoint/2010/main" val="62586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6632"/>
            <a:ext cx="8229600" cy="562074"/>
          </a:xfrm>
        </p:spPr>
        <p:txBody>
          <a:bodyPr>
            <a:normAutofit fontScale="90000"/>
          </a:bodyPr>
          <a:lstStyle/>
          <a:p>
            <a:pPr marL="401638" indent="-401638" rtl="0">
              <a:spcBef>
                <a:spcPct val="50000"/>
              </a:spcBef>
              <a:tabLst>
                <a:tab pos="2159000" algn="r"/>
              </a:tabLst>
              <a:defRPr/>
            </a:pPr>
            <a:r>
              <a:rPr lang="en-US" sz="3200" b="1" dirty="0">
                <a:solidFill>
                  <a:srgbClr val="7030A0"/>
                </a:solidFill>
                <a:latin typeface="Times New Roman" pitchFamily="18" charset="0"/>
              </a:rPr>
              <a:t>Clustering</a:t>
            </a:r>
            <a:r>
              <a:rPr lang="en-US" sz="3200" dirty="0">
                <a:solidFill>
                  <a:srgbClr val="7030A0"/>
                </a:solidFill>
                <a:latin typeface="Times New Roman" pitchFamily="18" charset="0"/>
              </a:rPr>
              <a:t> </a:t>
            </a:r>
            <a:r>
              <a:rPr lang="en-US" sz="3200" dirty="0">
                <a:latin typeface="Times New Roman" pitchFamily="18" charset="0"/>
              </a:rPr>
              <a:t>vs </a:t>
            </a:r>
            <a:r>
              <a:rPr lang="en-US" sz="3200" dirty="0">
                <a:solidFill>
                  <a:srgbClr val="FF0000"/>
                </a:solidFill>
                <a:latin typeface="Times New Roman" pitchFamily="18" charset="0"/>
              </a:rPr>
              <a:t>Thresholding</a:t>
            </a:r>
          </a:p>
        </p:txBody>
      </p:sp>
      <p:sp>
        <p:nvSpPr>
          <p:cNvPr id="5" name="TextBox 4"/>
          <p:cNvSpPr txBox="1"/>
          <p:nvPr/>
        </p:nvSpPr>
        <p:spPr>
          <a:xfrm>
            <a:off x="1818737" y="934646"/>
            <a:ext cx="1728192" cy="523220"/>
          </a:xfrm>
          <a:prstGeom prst="rect">
            <a:avLst/>
          </a:prstGeom>
          <a:noFill/>
        </p:spPr>
        <p:txBody>
          <a:bodyPr wrap="square" rtlCol="0">
            <a:spAutoFit/>
          </a:bodyPr>
          <a:lstStyle/>
          <a:p>
            <a:pPr algn="ctr"/>
            <a:r>
              <a:rPr lang="en-US" sz="2800" dirty="0">
                <a:solidFill>
                  <a:prstClr val="black"/>
                </a:solidFill>
                <a:latin typeface="Perpetua"/>
              </a:rPr>
              <a:t>K=3</a:t>
            </a:r>
          </a:p>
        </p:txBody>
      </p:sp>
      <p:sp>
        <p:nvSpPr>
          <p:cNvPr id="6" name="TextBox 5"/>
          <p:cNvSpPr txBox="1"/>
          <p:nvPr/>
        </p:nvSpPr>
        <p:spPr>
          <a:xfrm>
            <a:off x="5580112" y="889556"/>
            <a:ext cx="2552625" cy="523220"/>
          </a:xfrm>
          <a:prstGeom prst="rect">
            <a:avLst/>
          </a:prstGeom>
          <a:noFill/>
        </p:spPr>
        <p:txBody>
          <a:bodyPr wrap="square" rtlCol="0">
            <a:spAutoFit/>
          </a:bodyPr>
          <a:lstStyle/>
          <a:p>
            <a:pPr algn="ctr"/>
            <a:r>
              <a:rPr lang="en-US" sz="2800" dirty="0">
                <a:solidFill>
                  <a:prstClr val="black"/>
                </a:solidFill>
                <a:latin typeface="Perpetua"/>
              </a:rPr>
              <a:t>Threshold = 100</a:t>
            </a:r>
          </a:p>
        </p:txBody>
      </p:sp>
      <p:pic>
        <p:nvPicPr>
          <p:cNvPr id="7" name="תמונה 6"/>
          <p:cNvPicPr>
            <a:picLocks noChangeAspect="1"/>
          </p:cNvPicPr>
          <p:nvPr/>
        </p:nvPicPr>
        <p:blipFill>
          <a:blip r:embed="rId3"/>
          <a:stretch>
            <a:fillRect/>
          </a:stretch>
        </p:blipFill>
        <p:spPr>
          <a:xfrm>
            <a:off x="5220072" y="1337090"/>
            <a:ext cx="3200400" cy="3254645"/>
          </a:xfrm>
          <a:prstGeom prst="rect">
            <a:avLst/>
          </a:prstGeom>
        </p:spPr>
      </p:pic>
      <p:pic>
        <p:nvPicPr>
          <p:cNvPr id="8" name="תמונה 7"/>
          <p:cNvPicPr>
            <a:picLocks noChangeAspect="1"/>
          </p:cNvPicPr>
          <p:nvPr/>
        </p:nvPicPr>
        <p:blipFill>
          <a:blip r:embed="rId4"/>
          <a:stretch>
            <a:fillRect/>
          </a:stretch>
        </p:blipFill>
        <p:spPr>
          <a:xfrm>
            <a:off x="1082633" y="1401830"/>
            <a:ext cx="3200400" cy="3189905"/>
          </a:xfrm>
          <a:prstGeom prst="rect">
            <a:avLst/>
          </a:prstGeom>
        </p:spPr>
      </p:pic>
      <p:sp>
        <p:nvSpPr>
          <p:cNvPr id="9" name="מציין מיקום תוכן 3"/>
          <p:cNvSpPr>
            <a:spLocks noGrp="1"/>
          </p:cNvSpPr>
          <p:nvPr>
            <p:ph sz="quarter" idx="1"/>
          </p:nvPr>
        </p:nvSpPr>
        <p:spPr>
          <a:xfrm>
            <a:off x="179512" y="4797152"/>
            <a:ext cx="8579296" cy="1936791"/>
          </a:xfrm>
        </p:spPr>
        <p:txBody>
          <a:bodyPr>
            <a:normAutofit/>
          </a:bodyPr>
          <a:lstStyle/>
          <a:p>
            <a:pPr marL="800100" indent="-457200" algn="l" rtl="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There are extension to </a:t>
            </a:r>
            <a:r>
              <a:rPr lang="en-US" sz="2800" dirty="0" err="1">
                <a:latin typeface="Times New Roman" panose="02020603050405020304" pitchFamily="18" charset="0"/>
                <a:cs typeface="Times New Roman" panose="02020603050405020304" pitchFamily="18" charset="0"/>
              </a:rPr>
              <a:t>Thresholding</a:t>
            </a:r>
            <a:r>
              <a:rPr lang="en-US" sz="2800" dirty="0">
                <a:latin typeface="Times New Roman" panose="02020603050405020304" pitchFamily="18" charset="0"/>
                <a:cs typeface="Times New Roman" panose="02020603050405020304" pitchFamily="18" charset="0"/>
              </a:rPr>
              <a:t> with &gt; 2 classes</a:t>
            </a:r>
          </a:p>
          <a:p>
            <a:pPr marL="800100" indent="-457200" algn="l" rtl="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But </a:t>
            </a:r>
            <a:r>
              <a:rPr lang="en-US" sz="2800" dirty="0" err="1">
                <a:latin typeface="Times New Roman" panose="02020603050405020304" pitchFamily="18" charset="0"/>
                <a:cs typeface="Times New Roman" panose="02020603050405020304" pitchFamily="18" charset="0"/>
              </a:rPr>
              <a:t>Thresholding</a:t>
            </a:r>
            <a:r>
              <a:rPr lang="en-US" sz="2800" dirty="0">
                <a:latin typeface="Times New Roman" panose="02020603050405020304" pitchFamily="18" charset="0"/>
                <a:cs typeface="Times New Roman" panose="02020603050405020304" pitchFamily="18" charset="0"/>
              </a:rPr>
              <a:t> does not work for most data</a:t>
            </a:r>
          </a:p>
          <a:p>
            <a:pPr marL="800100" indent="-457200" algn="l" rtl="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Some intuition on how its really done (discussion)</a:t>
            </a:r>
          </a:p>
        </p:txBody>
      </p:sp>
    </p:spTree>
    <p:extLst>
      <p:ext uri="{BB962C8B-B14F-4D97-AF65-F5344CB8AC3E}">
        <p14:creationId xmlns:p14="http://schemas.microsoft.com/office/powerpoint/2010/main" val="33689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14400" y="44624"/>
            <a:ext cx="7772400" cy="648072"/>
          </a:xfrm>
        </p:spPr>
        <p:txBody>
          <a:bodyPr>
            <a:normAutofit/>
          </a:bodyPr>
          <a:lstStyle/>
          <a:p>
            <a:pPr marL="401638" indent="-401638" rtl="0">
              <a:spcBef>
                <a:spcPct val="50000"/>
              </a:spcBef>
              <a:tabLst>
                <a:tab pos="2159000" algn="r"/>
              </a:tabLst>
              <a:defRPr/>
            </a:pPr>
            <a:r>
              <a:rPr lang="en-US" sz="3200" dirty="0">
                <a:latin typeface="Times New Roman" pitchFamily="18" charset="0"/>
              </a:rPr>
              <a:t>More on Image Processing (</a:t>
            </a:r>
            <a:r>
              <a:rPr lang="en-US" sz="3200" dirty="0">
                <a:solidFill>
                  <a:srgbClr val="FF0000"/>
                </a:solidFill>
                <a:latin typeface="Times New Roman" pitchFamily="18" charset="0"/>
              </a:rPr>
              <a:t>reference only</a:t>
            </a:r>
            <a:r>
              <a:rPr lang="en-US" sz="3200" dirty="0">
                <a:latin typeface="Times New Roman" pitchFamily="18" charset="0"/>
              </a:rPr>
              <a:t>)</a:t>
            </a:r>
          </a:p>
        </p:txBody>
      </p:sp>
      <p:sp>
        <p:nvSpPr>
          <p:cNvPr id="8" name="מציין מיקום תוכן 3"/>
          <p:cNvSpPr>
            <a:spLocks noGrp="1"/>
          </p:cNvSpPr>
          <p:nvPr>
            <p:ph sz="quarter" idx="1"/>
          </p:nvPr>
        </p:nvSpPr>
        <p:spPr>
          <a:xfrm>
            <a:off x="457200" y="991269"/>
            <a:ext cx="8229600" cy="5030019"/>
          </a:xfrm>
        </p:spPr>
        <p:txBody>
          <a:bodyPr/>
          <a:lstStyle/>
          <a:p>
            <a:pPr algn="l" rtl="0"/>
            <a:endParaRPr lang="en-US" sz="2000" dirty="0">
              <a:latin typeface="Times New Roman" panose="02020603050405020304" pitchFamily="18" charset="0"/>
              <a:cs typeface="Times New Roman" panose="02020603050405020304" pitchFamily="18" charset="0"/>
            </a:endParaRPr>
          </a:p>
          <a:p>
            <a:pPr algn="l" rtl="0"/>
            <a:r>
              <a:rPr lang="en-US" sz="2000" dirty="0">
                <a:latin typeface="Times New Roman" panose="02020603050405020304" pitchFamily="18" charset="0"/>
                <a:cs typeface="Times New Roman" panose="02020603050405020304" pitchFamily="18" charset="0"/>
              </a:rPr>
              <a:t>Edge detection</a:t>
            </a:r>
          </a:p>
          <a:p>
            <a:pPr algn="l" rtl="0"/>
            <a:endParaRPr lang="en-US" sz="2000" dirty="0">
              <a:latin typeface="Times New Roman" panose="02020603050405020304" pitchFamily="18" charset="0"/>
              <a:cs typeface="Times New Roman" panose="02020603050405020304" pitchFamily="18" charset="0"/>
            </a:endParaRPr>
          </a:p>
          <a:p>
            <a:pPr algn="l" rtl="0"/>
            <a:r>
              <a:rPr lang="en-US" sz="2000" dirty="0">
                <a:latin typeface="Times New Roman" panose="02020603050405020304" pitchFamily="18" charset="0"/>
                <a:cs typeface="Times New Roman" panose="02020603050405020304" pitchFamily="18" charset="0"/>
              </a:rPr>
              <a:t>Compression, the jpg format</a:t>
            </a:r>
          </a:p>
          <a:p>
            <a:pPr algn="l" rtl="0"/>
            <a:endParaRPr lang="en-US" sz="2000" dirty="0">
              <a:latin typeface="Times New Roman" panose="02020603050405020304" pitchFamily="18" charset="0"/>
              <a:cs typeface="Times New Roman" panose="02020603050405020304" pitchFamily="18" charset="0"/>
            </a:endParaRPr>
          </a:p>
          <a:p>
            <a:pPr algn="l" rtl="0"/>
            <a:r>
              <a:rPr lang="en-US" sz="20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830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457200" y="130175"/>
            <a:ext cx="8229600" cy="561975"/>
          </a:xfrm>
        </p:spPr>
        <p:txBody>
          <a:bodyPr>
            <a:normAutofit fontScale="90000"/>
          </a:bodyPr>
          <a:lstStyle/>
          <a:p>
            <a:pPr marL="401638" indent="-401638" rtl="0">
              <a:spcBef>
                <a:spcPct val="50000"/>
              </a:spcBef>
              <a:tabLst>
                <a:tab pos="2159000" algn="r"/>
              </a:tabLst>
              <a:defRPr/>
            </a:pPr>
            <a:r>
              <a:rPr lang="en-US" sz="3200" dirty="0">
                <a:latin typeface="Times New Roman" pitchFamily="18" charset="0"/>
              </a:rPr>
              <a:t>Edge Detection</a:t>
            </a:r>
          </a:p>
        </p:txBody>
      </p:sp>
      <p:sp>
        <p:nvSpPr>
          <p:cNvPr id="37" name="Text Box 4"/>
          <p:cNvSpPr txBox="1">
            <a:spLocks noChangeArrowheads="1"/>
          </p:cNvSpPr>
          <p:nvPr/>
        </p:nvSpPr>
        <p:spPr bwMode="auto">
          <a:xfrm>
            <a:off x="467544" y="899428"/>
            <a:ext cx="7848872" cy="1077218"/>
          </a:xfrm>
          <a:prstGeom prst="rect">
            <a:avLst/>
          </a:prstGeom>
          <a:noFill/>
          <a:ln w="9525">
            <a:noFill/>
            <a:miter lim="800000"/>
            <a:headEnd/>
            <a:tailEnd/>
          </a:ln>
        </p:spPr>
        <p:txBody>
          <a:bodyPr wrap="square">
            <a:spAutoFit/>
          </a:bodyPr>
          <a:lstStyle/>
          <a:p>
            <a:pPr marL="290513" indent="-290513" algn="l" rtl="0">
              <a:spcBef>
                <a:spcPts val="600"/>
              </a:spcBef>
              <a:buFont typeface="Arial" pitchFamily="34" charset="0"/>
              <a:buChar char="•"/>
              <a:tabLst>
                <a:tab pos="2159000" algn="r"/>
              </a:tabLst>
              <a:defRPr/>
            </a:pPr>
            <a:r>
              <a:rPr lang="en-US" dirty="0">
                <a:solidFill>
                  <a:srgbClr val="800080"/>
                </a:solidFill>
                <a:latin typeface="Times New Roman" pitchFamily="18" charset="0"/>
              </a:rPr>
              <a:t>Edge </a:t>
            </a:r>
            <a:r>
              <a:rPr lang="en-US" dirty="0">
                <a:solidFill>
                  <a:prstClr val="black"/>
                </a:solidFill>
                <a:latin typeface="Times New Roman" pitchFamily="18" charset="0"/>
              </a:rPr>
              <a:t>- sharp change in intensity between close pixels</a:t>
            </a:r>
          </a:p>
          <a:p>
            <a:pPr marL="290513" indent="-290513" algn="l" rtl="0">
              <a:spcBef>
                <a:spcPts val="600"/>
              </a:spcBef>
              <a:buFont typeface="Arial" pitchFamily="34" charset="0"/>
              <a:buChar char="•"/>
              <a:tabLst>
                <a:tab pos="2159000" algn="r"/>
              </a:tabLst>
              <a:defRPr/>
            </a:pPr>
            <a:r>
              <a:rPr lang="en-US" dirty="0">
                <a:solidFill>
                  <a:prstClr val="black"/>
                </a:solidFill>
                <a:latin typeface="Times New Roman" pitchFamily="18" charset="0"/>
              </a:rPr>
              <a:t>Usually captures much of the meaningful information in the image</a:t>
            </a:r>
          </a:p>
          <a:p>
            <a:pPr marL="290513" indent="-290513" algn="l" rtl="0">
              <a:spcBef>
                <a:spcPts val="600"/>
              </a:spcBef>
              <a:buFont typeface="Arial" pitchFamily="34" charset="0"/>
              <a:buChar char="•"/>
              <a:tabLst>
                <a:tab pos="2159000" algn="r"/>
              </a:tabLst>
              <a:defRPr/>
            </a:pPr>
            <a:endParaRPr lang="en-US" dirty="0">
              <a:solidFill>
                <a:prstClr val="black"/>
              </a:solidFill>
              <a:latin typeface="Times New Roman" pitchFamily="18" charset="0"/>
            </a:endParaRPr>
          </a:p>
        </p:txBody>
      </p:sp>
      <p:pic>
        <p:nvPicPr>
          <p:cNvPr id="3074" name="Picture 2"/>
          <p:cNvPicPr>
            <a:picLocks noChangeAspect="1" noChangeArrowheads="1"/>
          </p:cNvPicPr>
          <p:nvPr/>
        </p:nvPicPr>
        <p:blipFill>
          <a:blip r:embed="rId3" cstate="print"/>
          <a:srcRect/>
          <a:stretch>
            <a:fillRect/>
          </a:stretch>
        </p:blipFill>
        <p:spPr bwMode="auto">
          <a:xfrm>
            <a:off x="702568" y="2249413"/>
            <a:ext cx="3581400" cy="19431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893890" y="2249413"/>
            <a:ext cx="3638550" cy="1971675"/>
          </a:xfrm>
          <a:prstGeom prst="rect">
            <a:avLst/>
          </a:prstGeom>
          <a:noFill/>
          <a:ln w="9525">
            <a:noFill/>
            <a:miter lim="800000"/>
            <a:headEnd/>
            <a:tailEnd/>
          </a:ln>
        </p:spPr>
      </p:pic>
      <p:sp>
        <p:nvSpPr>
          <p:cNvPr id="14" name="Text Box 4"/>
          <p:cNvSpPr txBox="1">
            <a:spLocks noChangeArrowheads="1"/>
          </p:cNvSpPr>
          <p:nvPr/>
        </p:nvSpPr>
        <p:spPr bwMode="auto">
          <a:xfrm>
            <a:off x="899592" y="4495472"/>
            <a:ext cx="7272808" cy="661720"/>
          </a:xfrm>
          <a:prstGeom prst="rect">
            <a:avLst/>
          </a:prstGeom>
          <a:noFill/>
          <a:ln w="9525">
            <a:noFill/>
            <a:miter lim="800000"/>
            <a:headEnd/>
            <a:tailEnd/>
          </a:ln>
        </p:spPr>
        <p:txBody>
          <a:bodyPr wrap="square">
            <a:spAutoFit/>
          </a:bodyPr>
          <a:lstStyle/>
          <a:p>
            <a:pPr marL="290513" indent="-290513" algn="l" rtl="0">
              <a:spcBef>
                <a:spcPts val="600"/>
              </a:spcBef>
              <a:tabLst>
                <a:tab pos="2159000" algn="r"/>
              </a:tabLst>
              <a:defRPr/>
            </a:pPr>
            <a:r>
              <a:rPr lang="en-US" sz="1600" dirty="0">
                <a:solidFill>
                  <a:prstClr val="black"/>
                </a:solidFill>
                <a:latin typeface="Times New Roman" pitchFamily="18" charset="0"/>
              </a:rPr>
              <a:t>images extracted using </a:t>
            </a:r>
            <a:r>
              <a:rPr lang="en-US" sz="1600" dirty="0" err="1">
                <a:solidFill>
                  <a:prstClr val="black"/>
                </a:solidFill>
                <a:latin typeface="Times New Roman" pitchFamily="18" charset="0"/>
              </a:rPr>
              <a:t>Sobel</a:t>
            </a:r>
            <a:r>
              <a:rPr lang="en-US" sz="1600" dirty="0">
                <a:solidFill>
                  <a:prstClr val="black"/>
                </a:solidFill>
                <a:latin typeface="Times New Roman" pitchFamily="18" charset="0"/>
              </a:rPr>
              <a:t> filter from:</a:t>
            </a:r>
          </a:p>
          <a:p>
            <a:pPr marL="22225" indent="-22225" algn="l" rtl="0">
              <a:spcBef>
                <a:spcPts val="600"/>
              </a:spcBef>
              <a:tabLst>
                <a:tab pos="2159000" algn="r"/>
              </a:tabLst>
              <a:defRPr/>
            </a:pPr>
            <a:r>
              <a:rPr lang="en-US" sz="1600" dirty="0">
                <a:solidFill>
                  <a:prstClr val="black"/>
                </a:solidFill>
                <a:latin typeface="Times New Roman" pitchFamily="18" charset="0"/>
                <a:hlinkClick r:id="rId5"/>
              </a:rPr>
              <a:t>http://micro.magnet.fsu.edu/primer/java/digitalimaging/russ/sobelfilter/index.html</a:t>
            </a:r>
            <a:r>
              <a:rPr lang="en-US" sz="1600" dirty="0">
                <a:solidFill>
                  <a:prstClr val="black"/>
                </a:solidFill>
                <a:latin typeface="Times New Roman" pitchFamily="18" charset="0"/>
              </a:rPr>
              <a:t> </a:t>
            </a:r>
          </a:p>
        </p:txBody>
      </p:sp>
    </p:spTree>
    <p:extLst>
      <p:ext uri="{BB962C8B-B14F-4D97-AF65-F5344CB8AC3E}">
        <p14:creationId xmlns:p14="http://schemas.microsoft.com/office/powerpoint/2010/main" val="5638865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57200" y="836712"/>
            <a:ext cx="8382000" cy="5904656"/>
          </a:xfrm>
          <a:prstGeom prst="rect">
            <a:avLst/>
          </a:prstGeom>
          <a:noFill/>
          <a:ln w="9525">
            <a:noFill/>
            <a:miter lim="800000"/>
            <a:headEnd/>
            <a:tailEnd/>
          </a:ln>
        </p:spPr>
        <p:txBody>
          <a:bodyPr/>
          <a:lstStyle/>
          <a:p>
            <a:pPr marL="342900" indent="-342900" algn="l" rtl="0">
              <a:spcBef>
                <a:spcPct val="20000"/>
              </a:spcBef>
              <a:buFont typeface="Arial" pitchFamily="34" charset="0"/>
              <a:buChar char="•"/>
            </a:pPr>
            <a:r>
              <a:rPr lang="en-US" sz="2400" dirty="0">
                <a:solidFill>
                  <a:srgbClr val="000000"/>
                </a:solidFill>
                <a:latin typeface="Times New Roman" pitchFamily="18" charset="0"/>
                <a:cs typeface="Times New Roman" pitchFamily="18" charset="0"/>
              </a:rPr>
              <a:t>Digital images with high pixel resolution and bit depth take up lots of </a:t>
            </a:r>
            <a:r>
              <a:rPr lang="en-US" sz="2400" dirty="0">
                <a:solidFill>
                  <a:srgbClr val="FF0000"/>
                </a:solidFill>
                <a:latin typeface="Times New Roman" pitchFamily="18" charset="0"/>
                <a:cs typeface="Times New Roman" pitchFamily="18" charset="0"/>
              </a:rPr>
              <a:t>computer memory</a:t>
            </a:r>
            <a:r>
              <a:rPr lang="en-US" sz="2400" dirty="0">
                <a:solidFill>
                  <a:srgbClr val="000000"/>
                </a:solidFill>
                <a:latin typeface="Times New Roman" pitchFamily="18" charset="0"/>
                <a:cs typeface="Times New Roman" pitchFamily="18" charset="0"/>
              </a:rPr>
              <a:t>.</a:t>
            </a:r>
          </a:p>
          <a:p>
            <a:pPr marL="342900" indent="-342900" algn="l" rtl="0">
              <a:spcBef>
                <a:spcPct val="20000"/>
              </a:spcBef>
              <a:buFont typeface="Arial" pitchFamily="34" charset="0"/>
              <a:buChar char="•"/>
            </a:pPr>
            <a:endParaRPr lang="en-US" sz="2400" dirty="0">
              <a:solidFill>
                <a:srgbClr val="000000"/>
              </a:solidFill>
              <a:latin typeface="Times New Roman" pitchFamily="18" charset="0"/>
              <a:cs typeface="Times New Roman" pitchFamily="18" charset="0"/>
            </a:endParaRPr>
          </a:p>
          <a:p>
            <a:pPr marL="342900" indent="-342900" algn="l" rtl="0">
              <a:spcBef>
                <a:spcPct val="20000"/>
              </a:spcBef>
              <a:buFont typeface="Arial" pitchFamily="34" charset="0"/>
              <a:buChar char="•"/>
            </a:pPr>
            <a:r>
              <a:rPr lang="en-US" sz="2400" dirty="0">
                <a:solidFill>
                  <a:srgbClr val="000000"/>
                </a:solidFill>
                <a:latin typeface="Times New Roman" pitchFamily="18" charset="0"/>
                <a:cs typeface="Times New Roman" pitchFamily="18" charset="0"/>
              </a:rPr>
              <a:t>This motivates the need for </a:t>
            </a:r>
            <a:r>
              <a:rPr lang="en-US" sz="2400" dirty="0">
                <a:solidFill>
                  <a:srgbClr val="FF0000"/>
                </a:solidFill>
                <a:latin typeface="Times New Roman" pitchFamily="18" charset="0"/>
                <a:cs typeface="Times New Roman" pitchFamily="18" charset="0"/>
              </a:rPr>
              <a:t>compressing</a:t>
            </a:r>
            <a:r>
              <a:rPr lang="en-US" sz="2400" dirty="0">
                <a:solidFill>
                  <a:srgbClr val="000000"/>
                </a:solidFill>
                <a:latin typeface="Times New Roman" pitchFamily="18" charset="0"/>
                <a:cs typeface="Times New Roman" pitchFamily="18" charset="0"/>
              </a:rPr>
              <a:t> images.</a:t>
            </a:r>
          </a:p>
          <a:p>
            <a:pPr marL="342900" indent="-342900" algn="l" rtl="0">
              <a:spcBef>
                <a:spcPct val="20000"/>
              </a:spcBef>
              <a:buFont typeface="Arial" pitchFamily="34" charset="0"/>
              <a:buChar char="•"/>
            </a:pPr>
            <a:endParaRPr lang="en-US" sz="2400" dirty="0">
              <a:solidFill>
                <a:srgbClr val="000000"/>
              </a:solidFill>
              <a:latin typeface="Times New Roman" pitchFamily="18" charset="0"/>
              <a:cs typeface="Times New Roman" pitchFamily="18" charset="0"/>
            </a:endParaRPr>
          </a:p>
          <a:p>
            <a:pPr marL="342900" indent="-342900" algn="l" rtl="0">
              <a:spcBef>
                <a:spcPct val="20000"/>
              </a:spcBef>
              <a:buFont typeface="Arial" pitchFamily="34" charset="0"/>
              <a:buChar char="•"/>
            </a:pPr>
            <a:r>
              <a:rPr lang="en-US" sz="2400" dirty="0">
                <a:solidFill>
                  <a:srgbClr val="000000"/>
                </a:solidFill>
                <a:latin typeface="Times New Roman" pitchFamily="18" charset="0"/>
                <a:cs typeface="Times New Roman" pitchFamily="18" charset="0"/>
              </a:rPr>
              <a:t>During compression, some of the information in the image may be lost, in which case the compression is termed </a:t>
            </a:r>
            <a:r>
              <a:rPr lang="en-US" sz="2400" dirty="0" err="1">
                <a:solidFill>
                  <a:srgbClr val="FF0000"/>
                </a:solidFill>
                <a:latin typeface="Times New Roman" pitchFamily="18" charset="0"/>
                <a:cs typeface="Times New Roman" pitchFamily="18" charset="0"/>
              </a:rPr>
              <a:t>lossy</a:t>
            </a:r>
            <a:r>
              <a:rPr lang="en-US" sz="2400" dirty="0">
                <a:solidFill>
                  <a:srgbClr val="000000"/>
                </a:solidFill>
                <a:latin typeface="Times New Roman" pitchFamily="18" charset="0"/>
                <a:cs typeface="Times New Roman" pitchFamily="18" charset="0"/>
              </a:rPr>
              <a:t>. Otherwise, we call it </a:t>
            </a:r>
            <a:r>
              <a:rPr lang="en-US" sz="2400" dirty="0">
                <a:solidFill>
                  <a:srgbClr val="FF0000"/>
                </a:solidFill>
                <a:latin typeface="Times New Roman" pitchFamily="18" charset="0"/>
                <a:cs typeface="Times New Roman" pitchFamily="18" charset="0"/>
              </a:rPr>
              <a:t>lossless</a:t>
            </a:r>
            <a:r>
              <a:rPr lang="en-US" sz="2400" dirty="0">
                <a:solidFill>
                  <a:srgbClr val="000000"/>
                </a:solidFill>
                <a:latin typeface="Times New Roman" pitchFamily="18" charset="0"/>
                <a:cs typeface="Times New Roman" pitchFamily="18" charset="0"/>
              </a:rPr>
              <a:t>. </a:t>
            </a:r>
          </a:p>
          <a:p>
            <a:pPr marL="342900" indent="-342900" algn="l" rtl="0">
              <a:spcBef>
                <a:spcPct val="20000"/>
              </a:spcBef>
              <a:buFont typeface="Arial" pitchFamily="34" charset="0"/>
              <a:buChar char="•"/>
            </a:pPr>
            <a:endParaRPr lang="en-US" sz="2400" dirty="0">
              <a:solidFill>
                <a:srgbClr val="000000"/>
              </a:solidFill>
              <a:latin typeface="Times New Roman" pitchFamily="18" charset="0"/>
              <a:cs typeface="Times New Roman" pitchFamily="18" charset="0"/>
            </a:endParaRPr>
          </a:p>
          <a:p>
            <a:pPr marL="342900" indent="-342900" algn="l" rtl="0">
              <a:spcBef>
                <a:spcPct val="20000"/>
              </a:spcBef>
              <a:buFont typeface="Arial" pitchFamily="34" charset="0"/>
              <a:buChar char="•"/>
            </a:pPr>
            <a:r>
              <a:rPr lang="en-US" sz="2400" dirty="0">
                <a:solidFill>
                  <a:srgbClr val="000000"/>
                </a:solidFill>
                <a:latin typeface="Times New Roman" pitchFamily="18" charset="0"/>
                <a:cs typeface="Times New Roman" pitchFamily="18" charset="0"/>
              </a:rPr>
              <a:t>jpg, tiff, </a:t>
            </a:r>
            <a:r>
              <a:rPr lang="en-US" sz="2400" dirty="0" err="1">
                <a:solidFill>
                  <a:srgbClr val="000000"/>
                </a:solidFill>
                <a:latin typeface="Times New Roman" pitchFamily="18" charset="0"/>
                <a:cs typeface="Times New Roman" pitchFamily="18" charset="0"/>
              </a:rPr>
              <a:t>png</a:t>
            </a:r>
            <a:r>
              <a:rPr lang="en-US" sz="2400" dirty="0">
                <a:solidFill>
                  <a:srgbClr val="000000"/>
                </a:solidFill>
                <a:latin typeface="Times New Roman" pitchFamily="18" charset="0"/>
                <a:cs typeface="Times New Roman" pitchFamily="18" charset="0"/>
              </a:rPr>
              <a:t>, bmp, gif etc., differ by the type of compression applied to the original image. </a:t>
            </a:r>
          </a:p>
          <a:p>
            <a:pPr marL="355600" algn="l" rtl="0">
              <a:spcBef>
                <a:spcPct val="20000"/>
              </a:spcBef>
            </a:pPr>
            <a:r>
              <a:rPr lang="en-US" sz="2400" dirty="0">
                <a:solidFill>
                  <a:srgbClr val="000000"/>
                </a:solidFill>
                <a:latin typeface="Times New Roman" pitchFamily="18" charset="0"/>
                <a:cs typeface="Times New Roman" pitchFamily="18" charset="0"/>
              </a:rPr>
              <a:t>The </a:t>
            </a:r>
            <a:r>
              <a:rPr lang="en-US" sz="2400" dirty="0">
                <a:solidFill>
                  <a:srgbClr val="0000FF"/>
                </a:solidFill>
                <a:latin typeface="Times New Roman" pitchFamily="18" charset="0"/>
                <a:cs typeface="Times New Roman" pitchFamily="18" charset="0"/>
              </a:rPr>
              <a:t>bmp</a:t>
            </a:r>
            <a:r>
              <a:rPr lang="en-US" sz="2400" dirty="0">
                <a:solidFill>
                  <a:srgbClr val="000000"/>
                </a:solidFill>
                <a:latin typeface="Times New Roman" pitchFamily="18" charset="0"/>
                <a:cs typeface="Times New Roman" pitchFamily="18" charset="0"/>
              </a:rPr>
              <a:t> format is lossless, while the other formats are </a:t>
            </a:r>
            <a:r>
              <a:rPr lang="en-US" sz="2400" dirty="0" err="1">
                <a:solidFill>
                  <a:srgbClr val="000000"/>
                </a:solidFill>
                <a:latin typeface="Times New Roman" pitchFamily="18" charset="0"/>
                <a:cs typeface="Times New Roman" pitchFamily="18" charset="0"/>
              </a:rPr>
              <a:t>lossy</a:t>
            </a:r>
            <a:r>
              <a:rPr lang="en-US" sz="2400" dirty="0">
                <a:solidFill>
                  <a:srgbClr val="000000"/>
                </a:solidFill>
                <a:latin typeface="Times New Roman" pitchFamily="18" charset="0"/>
                <a:cs typeface="Times New Roman" pitchFamily="18" charset="0"/>
              </a:rPr>
              <a:t> (tiff can be both, depending on some parameter settings).</a:t>
            </a:r>
          </a:p>
        </p:txBody>
      </p:sp>
      <p:sp>
        <p:nvSpPr>
          <p:cNvPr id="6" name="Rectangle 2"/>
          <p:cNvSpPr>
            <a:spLocks noChangeArrowheads="1"/>
          </p:cNvSpPr>
          <p:nvPr/>
        </p:nvSpPr>
        <p:spPr bwMode="auto">
          <a:xfrm>
            <a:off x="457200" y="44624"/>
            <a:ext cx="8229600" cy="632619"/>
          </a:xfrm>
          <a:prstGeom prst="rect">
            <a:avLst/>
          </a:prstGeom>
          <a:noFill/>
          <a:ln w="9525">
            <a:noFill/>
            <a:miter lim="800000"/>
            <a:headEnd/>
            <a:tailEnd/>
          </a:ln>
        </p:spPr>
        <p:txBody>
          <a:bodyPr anchor="ctr"/>
          <a:lstStyle/>
          <a:p>
            <a:pPr marL="401638" indent="-401638" algn="ctr">
              <a:spcBef>
                <a:spcPct val="50000"/>
              </a:spcBef>
              <a:tabLst>
                <a:tab pos="2159000" algn="r"/>
              </a:tabLst>
              <a:defRPr/>
            </a:pPr>
            <a:r>
              <a:rPr lang="en-US" sz="3200" dirty="0">
                <a:solidFill>
                  <a:srgbClr val="000000"/>
                </a:solidFill>
                <a:latin typeface="Times New Roman" pitchFamily="18" charset="0"/>
              </a:rPr>
              <a:t>Compression and Image Formats</a:t>
            </a:r>
          </a:p>
        </p:txBody>
      </p:sp>
    </p:spTree>
    <p:extLst>
      <p:ext uri="{BB962C8B-B14F-4D97-AF65-F5344CB8AC3E}">
        <p14:creationId xmlns:p14="http://schemas.microsoft.com/office/powerpoint/2010/main" val="8616986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57200" y="836712"/>
            <a:ext cx="8382000" cy="1224136"/>
          </a:xfrm>
          <a:prstGeom prst="rect">
            <a:avLst/>
          </a:prstGeom>
          <a:noFill/>
          <a:ln w="9525">
            <a:noFill/>
            <a:miter lim="800000"/>
            <a:headEnd/>
            <a:tailEnd/>
          </a:ln>
        </p:spPr>
        <p:txBody>
          <a:bodyPr/>
          <a:lstStyle/>
          <a:p>
            <a:pPr marL="342900" indent="-342900" algn="l" rtl="0">
              <a:spcBef>
                <a:spcPct val="20000"/>
              </a:spcBef>
              <a:buFont typeface="Arial" pitchFamily="34" charset="0"/>
              <a:buChar char="•"/>
            </a:pPr>
            <a:r>
              <a:rPr lang="en-US" sz="2000" dirty="0">
                <a:solidFill>
                  <a:srgbClr val="000000"/>
                </a:solidFill>
                <a:latin typeface="Times New Roman" pitchFamily="18" charset="0"/>
                <a:cs typeface="Times New Roman" pitchFamily="18" charset="0"/>
              </a:rPr>
              <a:t>jpg format partitions the image into </a:t>
            </a:r>
            <a:r>
              <a:rPr lang="en-US" sz="2000" dirty="0">
                <a:solidFill>
                  <a:srgbClr val="0000FF"/>
                </a:solidFill>
                <a:latin typeface="Times New Roman" pitchFamily="18" charset="0"/>
                <a:cs typeface="Times New Roman" pitchFamily="18" charset="0"/>
              </a:rPr>
              <a:t>squares of 8-by-8 </a:t>
            </a:r>
            <a:r>
              <a:rPr lang="en-US" sz="2000" dirty="0">
                <a:solidFill>
                  <a:srgbClr val="000000"/>
                </a:solidFill>
                <a:latin typeface="Times New Roman" pitchFamily="18" charset="0"/>
                <a:cs typeface="Times New Roman" pitchFamily="18" charset="0"/>
              </a:rPr>
              <a:t>pixels. </a:t>
            </a:r>
          </a:p>
          <a:p>
            <a:pPr marL="342900" indent="-342900" algn="l" rtl="0">
              <a:spcBef>
                <a:spcPct val="20000"/>
              </a:spcBef>
              <a:buFont typeface="Arial" pitchFamily="34" charset="0"/>
              <a:buChar char="•"/>
            </a:pPr>
            <a:r>
              <a:rPr lang="en-US" sz="2000" dirty="0">
                <a:solidFill>
                  <a:srgbClr val="000000"/>
                </a:solidFill>
                <a:latin typeface="Times New Roman" pitchFamily="18" charset="0"/>
                <a:cs typeface="Times New Roman" pitchFamily="18" charset="0"/>
              </a:rPr>
              <a:t>Most such squares will exhibit only </a:t>
            </a:r>
            <a:r>
              <a:rPr lang="en-US" sz="2000" dirty="0">
                <a:solidFill>
                  <a:srgbClr val="0000FF"/>
                </a:solidFill>
                <a:latin typeface="Times New Roman" pitchFamily="18" charset="0"/>
                <a:cs typeface="Times New Roman" pitchFamily="18" charset="0"/>
              </a:rPr>
              <a:t>gradual, moderate changes</a:t>
            </a:r>
            <a:r>
              <a:rPr lang="en-US" sz="2000" dirty="0">
                <a:solidFill>
                  <a:srgbClr val="000000"/>
                </a:solidFill>
                <a:latin typeface="Times New Roman" pitchFamily="18" charset="0"/>
                <a:cs typeface="Times New Roman" pitchFamily="18" charset="0"/>
              </a:rPr>
              <a:t>, especially in smooth areas of the image.</a:t>
            </a:r>
          </a:p>
        </p:txBody>
      </p:sp>
      <p:sp>
        <p:nvSpPr>
          <p:cNvPr id="6" name="Rectangle 2"/>
          <p:cNvSpPr>
            <a:spLocks noChangeArrowheads="1"/>
          </p:cNvSpPr>
          <p:nvPr/>
        </p:nvSpPr>
        <p:spPr bwMode="auto">
          <a:xfrm>
            <a:off x="457200" y="44624"/>
            <a:ext cx="8229600" cy="632619"/>
          </a:xfrm>
          <a:prstGeom prst="rect">
            <a:avLst/>
          </a:prstGeom>
          <a:noFill/>
          <a:ln w="9525">
            <a:noFill/>
            <a:miter lim="800000"/>
            <a:headEnd/>
            <a:tailEnd/>
          </a:ln>
        </p:spPr>
        <p:txBody>
          <a:bodyPr anchor="ctr"/>
          <a:lstStyle/>
          <a:p>
            <a:pPr marL="401638" indent="-401638" algn="ctr">
              <a:spcBef>
                <a:spcPct val="50000"/>
              </a:spcBef>
              <a:tabLst>
                <a:tab pos="2159000" algn="r"/>
              </a:tabLst>
              <a:defRPr/>
            </a:pPr>
            <a:r>
              <a:rPr lang="en-US" sz="3200" dirty="0">
                <a:solidFill>
                  <a:srgbClr val="000000"/>
                </a:solidFill>
                <a:latin typeface="Times New Roman" pitchFamily="18" charset="0"/>
              </a:rPr>
              <a:t>The example of jpg</a:t>
            </a:r>
          </a:p>
        </p:txBody>
      </p:sp>
      <p:sp>
        <p:nvSpPr>
          <p:cNvPr id="5" name="Rectangle 3"/>
          <p:cNvSpPr>
            <a:spLocks noChangeArrowheads="1"/>
          </p:cNvSpPr>
          <p:nvPr/>
        </p:nvSpPr>
        <p:spPr bwMode="auto">
          <a:xfrm>
            <a:off x="467544" y="2060848"/>
            <a:ext cx="2981400" cy="3024336"/>
          </a:xfrm>
          <a:prstGeom prst="rect">
            <a:avLst/>
          </a:prstGeom>
          <a:noFill/>
          <a:ln w="9525">
            <a:noFill/>
            <a:miter lim="800000"/>
            <a:headEnd/>
            <a:tailEnd/>
          </a:ln>
        </p:spPr>
        <p:txBody>
          <a:bodyPr/>
          <a:lstStyle/>
          <a:p>
            <a:pPr marL="342900" indent="-342900" algn="l" rtl="0">
              <a:spcBef>
                <a:spcPct val="20000"/>
              </a:spcBef>
              <a:buFont typeface="Arial" pitchFamily="34" charset="0"/>
              <a:buChar char="•"/>
            </a:pPr>
            <a:r>
              <a:rPr lang="en-US" sz="2000" dirty="0">
                <a:solidFill>
                  <a:srgbClr val="000000"/>
                </a:solidFill>
                <a:latin typeface="Times New Roman" pitchFamily="18" charset="0"/>
                <a:cs typeface="Times New Roman" pitchFamily="18" charset="0"/>
              </a:rPr>
              <a:t>These gradual changes can be well approximated by far </a:t>
            </a:r>
            <a:r>
              <a:rPr lang="en-US" sz="2000" dirty="0">
                <a:solidFill>
                  <a:srgbClr val="FF0000"/>
                </a:solidFill>
                <a:latin typeface="Times New Roman" pitchFamily="18" charset="0"/>
                <a:cs typeface="Times New Roman" pitchFamily="18" charset="0"/>
              </a:rPr>
              <a:t>fewer</a:t>
            </a:r>
            <a:r>
              <a:rPr lang="en-US" sz="2000" dirty="0">
                <a:solidFill>
                  <a:srgbClr val="000000"/>
                </a:solidFill>
                <a:latin typeface="Times New Roman" pitchFamily="18" charset="0"/>
                <a:cs typeface="Times New Roman" pitchFamily="18" charset="0"/>
              </a:rPr>
              <a:t> bits than the 8·8·8 = 512 bits in the original representation. </a:t>
            </a:r>
          </a:p>
          <a:p>
            <a:pPr marL="342900" indent="-342900" algn="l" rtl="0">
              <a:spcBef>
                <a:spcPct val="20000"/>
              </a:spcBef>
              <a:buFont typeface="Arial" pitchFamily="34" charset="0"/>
              <a:buChar char="•"/>
            </a:pPr>
            <a:r>
              <a:rPr lang="en-US" sz="2000" dirty="0">
                <a:solidFill>
                  <a:srgbClr val="000000"/>
                </a:solidFill>
                <a:latin typeface="Times New Roman" pitchFamily="18" charset="0"/>
                <a:cs typeface="Times New Roman" pitchFamily="18" charset="0"/>
              </a:rPr>
              <a:t>A factor of 10 (or even more) saving in space can be achieved.</a:t>
            </a:r>
          </a:p>
        </p:txBody>
      </p:sp>
      <p:sp>
        <p:nvSpPr>
          <p:cNvPr id="2" name="Rectangle 1"/>
          <p:cNvSpPr/>
          <p:nvPr/>
        </p:nvSpPr>
        <p:spPr>
          <a:xfrm>
            <a:off x="323528" y="5517232"/>
            <a:ext cx="3183408" cy="1200329"/>
          </a:xfrm>
          <a:prstGeom prst="rect">
            <a:avLst/>
          </a:prstGeom>
        </p:spPr>
        <p:txBody>
          <a:bodyPr wrap="square">
            <a:spAutoFit/>
          </a:bodyPr>
          <a:lstStyle/>
          <a:p>
            <a:pPr algn="l" rtl="0"/>
            <a:r>
              <a:rPr lang="en-US" sz="1200" dirty="0">
                <a:solidFill>
                  <a:srgbClr val="000000"/>
                </a:solidFill>
              </a:rPr>
              <a:t>Human HT29 colon-cancer cells.</a:t>
            </a:r>
          </a:p>
          <a:p>
            <a:pPr algn="l" rtl="0"/>
            <a:r>
              <a:rPr lang="en-US" sz="1200" dirty="0">
                <a:solidFill>
                  <a:srgbClr val="000000"/>
                </a:solidFill>
              </a:rPr>
              <a:t>In the compressed image on the right, In the blue square all pixels are identical. In the green square, pixels only change from top to bottom. In the yellow square, pixels change in both directions.</a:t>
            </a:r>
          </a:p>
        </p:txBody>
      </p:sp>
      <p:pic>
        <p:nvPicPr>
          <p:cNvPr id="2089"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896" y="1889057"/>
            <a:ext cx="5957565" cy="4737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28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57200" y="44624"/>
            <a:ext cx="4981319" cy="632619"/>
          </a:xfrm>
          <a:prstGeom prst="rect">
            <a:avLst/>
          </a:prstGeom>
          <a:noFill/>
          <a:ln w="9525">
            <a:noFill/>
            <a:miter lim="800000"/>
            <a:headEnd/>
            <a:tailEnd/>
          </a:ln>
        </p:spPr>
        <p:txBody>
          <a:bodyPr anchor="ctr"/>
          <a:lstStyle/>
          <a:p>
            <a:pPr marL="401638" indent="-401638" algn="ctr" rtl="0" eaLnBrk="0" fontAlgn="base" hangingPunct="0">
              <a:spcBef>
                <a:spcPct val="50000"/>
              </a:spcBef>
              <a:spcAft>
                <a:spcPct val="0"/>
              </a:spcAft>
              <a:tabLst>
                <a:tab pos="2159000" algn="r"/>
              </a:tabLst>
              <a:defRPr/>
            </a:pPr>
            <a:r>
              <a:rPr lang="en-US" sz="3200" dirty="0">
                <a:solidFill>
                  <a:srgbClr val="000000"/>
                </a:solidFill>
                <a:latin typeface="Times New Roman" pitchFamily="18" charset="0"/>
                <a:cs typeface="Arial" pitchFamily="34" charset="0"/>
              </a:rPr>
              <a:t>The Example of </a:t>
            </a:r>
            <a:r>
              <a:rPr lang="en-US" sz="3200" dirty="0">
                <a:solidFill>
                  <a:srgbClr val="FF0000"/>
                </a:solidFill>
                <a:latin typeface="Times New Roman" pitchFamily="18" charset="0"/>
                <a:cs typeface="Arial" pitchFamily="34" charset="0"/>
              </a:rPr>
              <a:t>jpg</a:t>
            </a:r>
          </a:p>
        </p:txBody>
      </p:sp>
      <p:sp>
        <p:nvSpPr>
          <p:cNvPr id="2" name="Rectangle 1"/>
          <p:cNvSpPr/>
          <p:nvPr/>
        </p:nvSpPr>
        <p:spPr>
          <a:xfrm>
            <a:off x="323528" y="5517232"/>
            <a:ext cx="3183408" cy="1200329"/>
          </a:xfrm>
          <a:prstGeom prst="rect">
            <a:avLst/>
          </a:prstGeom>
        </p:spPr>
        <p:txBody>
          <a:bodyPr wrap="square">
            <a:spAutoFit/>
          </a:bodyPr>
          <a:lstStyle/>
          <a:p>
            <a:pPr algn="l" rtl="0" eaLnBrk="0" fontAlgn="base" hangingPunct="0">
              <a:spcBef>
                <a:spcPct val="0"/>
              </a:spcBef>
              <a:spcAft>
                <a:spcPct val="0"/>
              </a:spcAft>
            </a:pPr>
            <a:r>
              <a:rPr lang="en-US" sz="1200" dirty="0">
                <a:solidFill>
                  <a:srgbClr val="000000"/>
                </a:solidFill>
                <a:latin typeface="Arial" pitchFamily="34" charset="0"/>
                <a:cs typeface="Arial" pitchFamily="34" charset="0"/>
              </a:rPr>
              <a:t>Human HT29 colon-cancer cells.</a:t>
            </a:r>
          </a:p>
          <a:p>
            <a:pPr algn="l" rtl="0" eaLnBrk="0" fontAlgn="base" hangingPunct="0">
              <a:spcBef>
                <a:spcPct val="0"/>
              </a:spcBef>
              <a:spcAft>
                <a:spcPct val="0"/>
              </a:spcAft>
            </a:pPr>
            <a:r>
              <a:rPr lang="en-US" sz="1200" dirty="0">
                <a:solidFill>
                  <a:srgbClr val="000000"/>
                </a:solidFill>
                <a:latin typeface="Arial" pitchFamily="34" charset="0"/>
                <a:cs typeface="Arial" pitchFamily="34" charset="0"/>
              </a:rPr>
              <a:t>In the compressed image on the right, all the pixels in the blue square are identical. In the green square, pixels only change from top to bottom. In the yellow square, pixels change in both directions.</a:t>
            </a:r>
          </a:p>
        </p:txBody>
      </p:sp>
      <p:grpSp>
        <p:nvGrpSpPr>
          <p:cNvPr id="2078" name="Group 2077"/>
          <p:cNvGrpSpPr/>
          <p:nvPr/>
        </p:nvGrpSpPr>
        <p:grpSpPr>
          <a:xfrm>
            <a:off x="4427984" y="476672"/>
            <a:ext cx="3696970" cy="6012196"/>
            <a:chOff x="3423774" y="1211456"/>
            <a:chExt cx="3696970" cy="6012196"/>
          </a:xfrm>
        </p:grpSpPr>
        <p:pic>
          <p:nvPicPr>
            <p:cNvPr id="66" name="Picture 65" descr="C:\Documents and Settings\eladlibm\Desktop\Dropbox\Amir\Ph.D\book\images\HT29__1426749941_132.67.3.190.jpg"/>
            <p:cNvPicPr/>
            <p:nvPr/>
          </p:nvPicPr>
          <p:blipFill>
            <a:blip r:embed="rId3"/>
            <a:srcRect/>
            <a:stretch>
              <a:fillRect/>
            </a:stretch>
          </p:blipFill>
          <p:spPr bwMode="auto">
            <a:xfrm>
              <a:off x="4154656" y="1211456"/>
              <a:ext cx="2001520" cy="2001520"/>
            </a:xfrm>
            <a:prstGeom prst="rect">
              <a:avLst/>
            </a:prstGeom>
            <a:noFill/>
            <a:ln w="9525">
              <a:noFill/>
              <a:miter lim="800000"/>
              <a:headEnd/>
              <a:tailEnd/>
            </a:ln>
          </p:spPr>
        </p:pic>
        <p:pic>
          <p:nvPicPr>
            <p:cNvPr id="67" name="תמונה 5"/>
            <p:cNvPicPr/>
            <p:nvPr/>
          </p:nvPicPr>
          <p:blipFill>
            <a:blip r:embed="rId4">
              <a:lum bright="10000" contrast="-20000"/>
            </a:blip>
            <a:srcRect/>
            <a:stretch>
              <a:fillRect/>
            </a:stretch>
          </p:blipFill>
          <p:spPr bwMode="auto">
            <a:xfrm>
              <a:off x="4427984" y="3573016"/>
              <a:ext cx="1979295" cy="1922780"/>
            </a:xfrm>
            <a:prstGeom prst="rect">
              <a:avLst/>
            </a:prstGeom>
            <a:noFill/>
            <a:ln w="9525">
              <a:noFill/>
              <a:miter lim="800000"/>
              <a:headEnd/>
              <a:tailEnd/>
            </a:ln>
          </p:spPr>
        </p:pic>
        <p:cxnSp>
          <p:nvCxnSpPr>
            <p:cNvPr id="2107" name="AutoShape 59"/>
            <p:cNvCxnSpPr>
              <a:cxnSpLocks noChangeShapeType="1"/>
            </p:cNvCxnSpPr>
            <p:nvPr/>
          </p:nvCxnSpPr>
          <p:spPr bwMode="auto">
            <a:xfrm>
              <a:off x="5266159" y="3068836"/>
              <a:ext cx="1122362" cy="498475"/>
            </a:xfrm>
            <a:prstGeom prst="straightConnector1">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cxnSp>
        <p:cxnSp>
          <p:nvCxnSpPr>
            <p:cNvPr id="2108" name="AutoShape 60"/>
            <p:cNvCxnSpPr>
              <a:cxnSpLocks noChangeShapeType="1"/>
            </p:cNvCxnSpPr>
            <p:nvPr/>
          </p:nvCxnSpPr>
          <p:spPr bwMode="auto">
            <a:xfrm flipH="1">
              <a:off x="4434309" y="3068836"/>
              <a:ext cx="617537" cy="498475"/>
            </a:xfrm>
            <a:prstGeom prst="straightConnector1">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cxnSp>
        <p:sp>
          <p:nvSpPr>
            <p:cNvPr id="2074" name="Rectangle 61"/>
            <p:cNvSpPr>
              <a:spLocks noChangeArrowheads="1"/>
            </p:cNvSpPr>
            <p:nvPr/>
          </p:nvSpPr>
          <p:spPr bwMode="auto">
            <a:xfrm>
              <a:off x="5051846" y="2852936"/>
              <a:ext cx="214313" cy="2159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62"/>
            <p:cNvSpPr>
              <a:spLocks noChangeAspect="1" noChangeArrowheads="1"/>
            </p:cNvSpPr>
            <p:nvPr/>
          </p:nvSpPr>
          <p:spPr bwMode="auto">
            <a:xfrm>
              <a:off x="4970884" y="3984823"/>
              <a:ext cx="315912" cy="312738"/>
            </a:xfrm>
            <a:prstGeom prst="rect">
              <a:avLst/>
            </a:prstGeom>
            <a:noFill/>
            <a:ln w="63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63"/>
            <p:cNvSpPr>
              <a:spLocks noChangeAspect="1" noChangeArrowheads="1"/>
            </p:cNvSpPr>
            <p:nvPr/>
          </p:nvSpPr>
          <p:spPr bwMode="auto">
            <a:xfrm>
              <a:off x="5602709" y="4307086"/>
              <a:ext cx="309562" cy="301625"/>
            </a:xfrm>
            <a:prstGeom prst="rect">
              <a:avLst/>
            </a:prstGeom>
            <a:noFill/>
            <a:ln w="63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64"/>
            <p:cNvSpPr>
              <a:spLocks noChangeAspect="1" noChangeArrowheads="1"/>
            </p:cNvSpPr>
            <p:nvPr/>
          </p:nvSpPr>
          <p:spPr bwMode="auto">
            <a:xfrm>
              <a:off x="5924971" y="3675261"/>
              <a:ext cx="303213" cy="300037"/>
            </a:xfrm>
            <a:prstGeom prst="rect">
              <a:avLst/>
            </a:prstGeom>
            <a:noFill/>
            <a:ln w="63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2113" name="AutoShape 65"/>
            <p:cNvCxnSpPr>
              <a:cxnSpLocks noChangeShapeType="1"/>
            </p:cNvCxnSpPr>
            <p:nvPr/>
          </p:nvCxnSpPr>
          <p:spPr bwMode="auto">
            <a:xfrm flipH="1">
              <a:off x="3434184" y="4297561"/>
              <a:ext cx="1536700" cy="1930400"/>
            </a:xfrm>
            <a:prstGeom prst="straightConnector1">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cxnSp>
        <p:cxnSp>
          <p:nvCxnSpPr>
            <p:cNvPr id="2114" name="AutoShape 66"/>
            <p:cNvCxnSpPr>
              <a:cxnSpLocks noChangeShapeType="1"/>
            </p:cNvCxnSpPr>
            <p:nvPr/>
          </p:nvCxnSpPr>
          <p:spPr bwMode="auto">
            <a:xfrm flipH="1">
              <a:off x="4399384" y="4297561"/>
              <a:ext cx="887412" cy="1930400"/>
            </a:xfrm>
            <a:prstGeom prst="straightConnector1">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cxnSp>
        <p:cxnSp>
          <p:nvCxnSpPr>
            <p:cNvPr id="2115" name="AutoShape 67"/>
            <p:cNvCxnSpPr>
              <a:cxnSpLocks noChangeShapeType="1"/>
            </p:cNvCxnSpPr>
            <p:nvPr/>
          </p:nvCxnSpPr>
          <p:spPr bwMode="auto">
            <a:xfrm flipH="1">
              <a:off x="4753396" y="4608711"/>
              <a:ext cx="842963" cy="1619250"/>
            </a:xfrm>
            <a:prstGeom prst="straightConnector1">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cxnSp>
        <p:cxnSp>
          <p:nvCxnSpPr>
            <p:cNvPr id="2116" name="AutoShape 68"/>
            <p:cNvCxnSpPr>
              <a:cxnSpLocks noChangeShapeType="1"/>
            </p:cNvCxnSpPr>
            <p:nvPr/>
          </p:nvCxnSpPr>
          <p:spPr bwMode="auto">
            <a:xfrm flipH="1">
              <a:off x="5747171" y="4608711"/>
              <a:ext cx="165100" cy="1619250"/>
            </a:xfrm>
            <a:prstGeom prst="straightConnector1">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cxnSp>
        <p:cxnSp>
          <p:nvCxnSpPr>
            <p:cNvPr id="2117" name="AutoShape 69"/>
            <p:cNvCxnSpPr>
              <a:cxnSpLocks noChangeShapeType="1"/>
            </p:cNvCxnSpPr>
            <p:nvPr/>
          </p:nvCxnSpPr>
          <p:spPr bwMode="auto">
            <a:xfrm>
              <a:off x="5924971" y="3975298"/>
              <a:ext cx="196850" cy="2252663"/>
            </a:xfrm>
            <a:prstGeom prst="straightConnector1">
              <a:avLst/>
            </a:prstGeom>
            <a:noFill/>
            <a:ln w="127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cxnSp>
        <p:cxnSp>
          <p:nvCxnSpPr>
            <p:cNvPr id="2118" name="AutoShape 70"/>
            <p:cNvCxnSpPr>
              <a:cxnSpLocks noChangeShapeType="1"/>
            </p:cNvCxnSpPr>
            <p:nvPr/>
          </p:nvCxnSpPr>
          <p:spPr bwMode="auto">
            <a:xfrm>
              <a:off x="6228184" y="3975298"/>
              <a:ext cx="882650" cy="2252663"/>
            </a:xfrm>
            <a:prstGeom prst="straightConnector1">
              <a:avLst/>
            </a:prstGeom>
            <a:noFill/>
            <a:ln w="127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cxnSp>
        <p:pic>
          <p:nvPicPr>
            <p:cNvPr id="80" name="Picture 79"/>
            <p:cNvPicPr/>
            <p:nvPr/>
          </p:nvPicPr>
          <p:blipFill rotWithShape="1">
            <a:blip r:embed="rId5">
              <a:extLst>
                <a:ext uri="{28A0092B-C50C-407E-A947-70E740481C1C}">
                  <a14:useLocalDpi xmlns:a14="http://schemas.microsoft.com/office/drawing/2010/main" val="0"/>
                </a:ext>
              </a:extLst>
            </a:blip>
            <a:srcRect l="3494" b="74"/>
            <a:stretch/>
          </p:blipFill>
          <p:spPr bwMode="auto">
            <a:xfrm>
              <a:off x="3423774" y="6216542"/>
              <a:ext cx="1000125" cy="999490"/>
            </a:xfrm>
            <a:prstGeom prst="rect">
              <a:avLst/>
            </a:prstGeom>
            <a:ln>
              <a:noFill/>
            </a:ln>
            <a:extLst>
              <a:ext uri="{53640926-AAD7-44D8-BBD7-CCE9431645EC}">
                <a14:shadowObscured xmlns:a14="http://schemas.microsoft.com/office/drawing/2010/main"/>
              </a:ext>
            </a:extLst>
          </p:spPr>
        </p:pic>
        <p:pic>
          <p:nvPicPr>
            <p:cNvPr id="81" name="Picture 80"/>
            <p:cNvPicPr/>
            <p:nvPr/>
          </p:nvPicPr>
          <p:blipFill rotWithShape="1">
            <a:blip r:embed="rId6">
              <a:extLst>
                <a:ext uri="{28A0092B-C50C-407E-A947-70E740481C1C}">
                  <a14:useLocalDpi xmlns:a14="http://schemas.microsoft.com/office/drawing/2010/main" val="0"/>
                </a:ext>
              </a:extLst>
            </a:blip>
            <a:srcRect l="1520" r="2008" b="1586"/>
            <a:stretch/>
          </p:blipFill>
          <p:spPr bwMode="auto">
            <a:xfrm>
              <a:off x="4734414" y="6217812"/>
              <a:ext cx="1028700" cy="1005840"/>
            </a:xfrm>
            <a:prstGeom prst="rect">
              <a:avLst/>
            </a:prstGeom>
            <a:ln>
              <a:noFill/>
            </a:ln>
            <a:extLst>
              <a:ext uri="{53640926-AAD7-44D8-BBD7-CCE9431645EC}">
                <a14:shadowObscured xmlns:a14="http://schemas.microsoft.com/office/drawing/2010/main"/>
              </a:ext>
            </a:extLst>
          </p:spPr>
        </p:pic>
        <p:pic>
          <p:nvPicPr>
            <p:cNvPr id="82" name="Picture 81"/>
            <p:cNvPicPr/>
            <p:nvPr/>
          </p:nvPicPr>
          <p:blipFill rotWithShape="1">
            <a:blip r:embed="rId7">
              <a:extLst>
                <a:ext uri="{28A0092B-C50C-407E-A947-70E740481C1C}">
                  <a14:useLocalDpi xmlns:a14="http://schemas.microsoft.com/office/drawing/2010/main" val="0"/>
                </a:ext>
              </a:extLst>
            </a:blip>
            <a:srcRect l="1855" r="-2" b="1586"/>
            <a:stretch/>
          </p:blipFill>
          <p:spPr bwMode="auto">
            <a:xfrm>
              <a:off x="6096489" y="6217177"/>
              <a:ext cx="1024255" cy="100012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351849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7649</TotalTime>
  <Words>3849</Words>
  <Application>Microsoft Office PowerPoint</Application>
  <PresentationFormat>‫הצגה על המסך (4:3)</PresentationFormat>
  <Paragraphs>583</Paragraphs>
  <Slides>96</Slides>
  <Notes>31</Notes>
  <HiddenSlides>5</HiddenSlides>
  <MMClips>0</MMClips>
  <ScaleCrop>false</ScaleCrop>
  <HeadingPairs>
    <vt:vector size="8" baseType="variant">
      <vt:variant>
        <vt:lpstr>גופנים בשימוש</vt:lpstr>
      </vt:variant>
      <vt:variant>
        <vt:i4>11</vt:i4>
      </vt:variant>
      <vt:variant>
        <vt:lpstr>ערכת נושא</vt:lpstr>
      </vt:variant>
      <vt:variant>
        <vt:i4>2</vt:i4>
      </vt:variant>
      <vt:variant>
        <vt:lpstr>שרתי OLE מוטבעים</vt:lpstr>
      </vt:variant>
      <vt:variant>
        <vt:i4>1</vt:i4>
      </vt:variant>
      <vt:variant>
        <vt:lpstr>כותרות שקופיות</vt:lpstr>
      </vt:variant>
      <vt:variant>
        <vt:i4>96</vt:i4>
      </vt:variant>
    </vt:vector>
  </HeadingPairs>
  <TitlesOfParts>
    <vt:vector size="110" baseType="lpstr">
      <vt:lpstr>Arial</vt:lpstr>
      <vt:lpstr>Arial Narrow</vt:lpstr>
      <vt:lpstr>Calibri</vt:lpstr>
      <vt:lpstr>Cambria Math</vt:lpstr>
      <vt:lpstr>Courier New</vt:lpstr>
      <vt:lpstr>Perpetua</vt:lpstr>
      <vt:lpstr>Segoe UI Semibold</vt:lpstr>
      <vt:lpstr>Tahoma</vt:lpstr>
      <vt:lpstr>Times New Roman</vt:lpstr>
      <vt:lpstr>Times New Roman (Hebrew)</vt:lpstr>
      <vt:lpstr>Wingdings</vt:lpstr>
      <vt:lpstr>Office Theme</vt:lpstr>
      <vt:lpstr>Default Design</vt:lpstr>
      <vt:lpstr>Equation</vt:lpstr>
      <vt:lpstr>מצגת של PowerPoint‏</vt:lpstr>
      <vt:lpstr>מצגת של PowerPoint‏</vt:lpstr>
      <vt:lpstr>מצגת של PowerPoint‏</vt:lpstr>
      <vt:lpstr>Introduction to programming in Python </vt:lpstr>
      <vt:lpstr>Last time</vt:lpstr>
      <vt:lpstr>Computing integrals with Riemann sums</vt:lpstr>
      <vt:lpstr>The Integral as a High Order Function</vt:lpstr>
      <vt:lpstr>Lecture 21-22 Plan</vt:lpstr>
      <vt:lpstr>Basic model of a digital image</vt:lpstr>
      <vt:lpstr>מצגת של PowerPoint‏</vt:lpstr>
      <vt:lpstr>מצגת של PowerPoint‏</vt:lpstr>
      <vt:lpstr>מצגת של PowerPoint‏</vt:lpstr>
      <vt:lpstr>מצגת של PowerPoint‏</vt:lpstr>
      <vt:lpstr>Our implementation: The Class Matrix</vt:lpstr>
      <vt:lpstr>The Class Matrix (2)</vt:lpstr>
      <vt:lpstr>The Class Matrix (3)</vt:lpstr>
      <vt:lpstr>class Matrix - item access and assignment</vt:lpstr>
      <vt:lpstr>class Matrix - Indexing</vt:lpstr>
      <vt:lpstr>Displaying an image</vt:lpstr>
      <vt:lpstr>Display image</vt:lpstr>
      <vt:lpstr>save to and load from file</vt:lpstr>
      <vt:lpstr>save image to file</vt:lpstr>
      <vt:lpstr>Using save and load </vt:lpstr>
      <vt:lpstr>A few issues to discuss regarding image representation</vt:lpstr>
      <vt:lpstr>from "real" image formats to .bitmap</vt:lpstr>
      <vt:lpstr>Generating simple synthetic images</vt:lpstr>
      <vt:lpstr>Drawing a black square</vt:lpstr>
      <vt:lpstr>Drawing points and lines</vt:lpstr>
      <vt:lpstr>Drawing a Function</vt:lpstr>
      <vt:lpstr>Horizontal lines</vt:lpstr>
      <vt:lpstr>Diagonal lines</vt:lpstr>
      <vt:lpstr>Functions as arguments</vt:lpstr>
      <vt:lpstr>Cool patterns </vt:lpstr>
      <vt:lpstr>Tiling images: join horizontally</vt:lpstr>
      <vt:lpstr>Tiling images: join horizontally</vt:lpstr>
      <vt:lpstr>Tiling images: join vertically</vt:lpstr>
      <vt:lpstr>Tiling multiple images</vt:lpstr>
      <vt:lpstr>Tiling multiple images</vt:lpstr>
      <vt:lpstr>Digital Image Processing </vt:lpstr>
      <vt:lpstr>Digital Image Processing</vt:lpstr>
      <vt:lpstr>מצגת של PowerPoint‏</vt:lpstr>
      <vt:lpstr>Blur</vt:lpstr>
      <vt:lpstr>Noise and Denoising</vt:lpstr>
      <vt:lpstr>Assumptions on the images</vt:lpstr>
      <vt:lpstr>Gaussian Noise Model</vt:lpstr>
      <vt:lpstr>Normal (Gaussian) distribution</vt:lpstr>
      <vt:lpstr>מצגת של PowerPoint‏</vt:lpstr>
      <vt:lpstr>Modeling Gaussian Noise</vt:lpstr>
      <vt:lpstr>Add Gauss noise to image</vt:lpstr>
      <vt:lpstr>Adding Gaussian Noise to an Image: Examples</vt:lpstr>
      <vt:lpstr>Denoising Algorithms</vt:lpstr>
      <vt:lpstr>Local denoising</vt:lpstr>
      <vt:lpstr>Denoising by Local Means</vt:lpstr>
      <vt:lpstr>Local denoising: Auxiliary Code</vt:lpstr>
      <vt:lpstr>Local Means</vt:lpstr>
      <vt:lpstr>Local Means: A Synthetic Example</vt:lpstr>
      <vt:lpstr>Local Means: A Synthetic Example</vt:lpstr>
      <vt:lpstr>Local Means: A Second Synthetic Example</vt:lpstr>
      <vt:lpstr>Denoising by Local Means: Motivation</vt:lpstr>
      <vt:lpstr>Local Means: Weighted Variants</vt:lpstr>
      <vt:lpstr>Denoising by Local Means: Limitations</vt:lpstr>
      <vt:lpstr>Salt and Pepper Noise Model</vt:lpstr>
      <vt:lpstr>Salt and Pepper Noise: Python Code</vt:lpstr>
      <vt:lpstr>Adding S&amp;P Noise to an Image: Examples</vt:lpstr>
      <vt:lpstr>Denoising by Local Medians</vt:lpstr>
      <vt:lpstr>Local Medians: Code</vt:lpstr>
      <vt:lpstr>Local Medians: A Synthetic Example</vt:lpstr>
      <vt:lpstr>Local Medians: A Second Synthetic Example</vt:lpstr>
      <vt:lpstr>Time Complexity of Local Means and Local Medians</vt:lpstr>
      <vt:lpstr>Putting Local Means/medians to the Test</vt:lpstr>
      <vt:lpstr>Testing local means: original SP noise</vt:lpstr>
      <vt:lpstr>Testing : applying local means</vt:lpstr>
      <vt:lpstr>Testing : applying local medians</vt:lpstr>
      <vt:lpstr>Testing with Gaussian noise: original</vt:lpstr>
      <vt:lpstr>Testing with Gaussian noise: denoise</vt:lpstr>
      <vt:lpstr>Segmentation</vt:lpstr>
      <vt:lpstr>Binary Segmentation by Thresholding</vt:lpstr>
      <vt:lpstr>Picking a Threshold</vt:lpstr>
      <vt:lpstr>Segmentation with a Threshold– code</vt:lpstr>
      <vt:lpstr>Picking a Threshold – Einstein</vt:lpstr>
      <vt:lpstr>Otsu method for threshold calculation</vt:lpstr>
      <vt:lpstr>Otsu method for threshold calculation</vt:lpstr>
      <vt:lpstr>Otsu method for threshold calculation</vt:lpstr>
      <vt:lpstr>Using Histograms</vt:lpstr>
      <vt:lpstr>Thresholds with Abbey Road</vt:lpstr>
      <vt:lpstr>Segmenting Images with Clustering</vt:lpstr>
      <vt:lpstr>Clustering Image Colors</vt:lpstr>
      <vt:lpstr>Clustering Image Colors</vt:lpstr>
      <vt:lpstr>Clustering Image Colors [2]</vt:lpstr>
      <vt:lpstr>Clustering Abbey Road</vt:lpstr>
      <vt:lpstr>Clustering vs Thresholding</vt:lpstr>
      <vt:lpstr>More on Image Processing (reference only)</vt:lpstr>
      <vt:lpstr>Edge Detection</vt:lpstr>
      <vt:lpstr>מצגת של PowerPoint‏</vt:lpstr>
      <vt:lpstr>מצגת של PowerPoint‏</vt:lpstr>
      <vt:lpstr>מצגת של PowerPoint‏</vt:lpstr>
    </vt:vector>
  </TitlesOfParts>
  <Company>School of 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amiramy</dc:creator>
  <cp:lastModifiedBy>Ami Hauptman</cp:lastModifiedBy>
  <cp:revision>287</cp:revision>
  <dcterms:created xsi:type="dcterms:W3CDTF">2013-10-11T08:04:17Z</dcterms:created>
  <dcterms:modified xsi:type="dcterms:W3CDTF">2019-11-01T00:57:16Z</dcterms:modified>
</cp:coreProperties>
</file>